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7" r:id="rId2"/>
    <p:sldId id="279" r:id="rId3"/>
    <p:sldId id="264" r:id="rId4"/>
    <p:sldId id="280" r:id="rId5"/>
    <p:sldId id="281" r:id="rId6"/>
    <p:sldId id="283" r:id="rId7"/>
    <p:sldId id="285" r:id="rId8"/>
    <p:sldId id="286" r:id="rId9"/>
    <p:sldId id="282" r:id="rId10"/>
    <p:sldId id="278" r:id="rId11"/>
    <p:sldId id="289" r:id="rId12"/>
    <p:sldId id="288" r:id="rId13"/>
    <p:sldId id="270" r:id="rId14"/>
    <p:sldId id="259" r:id="rId15"/>
    <p:sldId id="277" r:id="rId16"/>
    <p:sldId id="274" r:id="rId17"/>
    <p:sldId id="276" r:id="rId18"/>
    <p:sldId id="268" r:id="rId19"/>
    <p:sldId id="275" r:id="rId20"/>
    <p:sldId id="271"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4661"/>
  </p:normalViewPr>
  <p:slideViewPr>
    <p:cSldViewPr snapToGrid="0" snapToObjects="1">
      <p:cViewPr>
        <p:scale>
          <a:sx n="60" d="100"/>
          <a:sy n="60" d="100"/>
        </p:scale>
        <p:origin x="-1172" y="-184"/>
      </p:cViewPr>
      <p:guideLst>
        <p:guide orient="horz" pos="1194"/>
        <p:guide pos="6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140B9-4878-4785-999F-308BC8089A98}"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de-DE"/>
        </a:p>
      </dgm:t>
    </dgm:pt>
    <dgm:pt modelId="{FE6EEFEF-00B3-42FB-BF57-BE31B6BD3F76}">
      <dgm:prSet phldrT="[Text]"/>
      <dgm:spPr/>
      <dgm:t>
        <a:bodyPr/>
        <a:lstStyle/>
        <a:p>
          <a:r>
            <a:rPr lang="de-DE" dirty="0"/>
            <a:t>Bedarf an preisgünstiger Wohnraum wächst</a:t>
          </a:r>
        </a:p>
      </dgm:t>
    </dgm:pt>
    <dgm:pt modelId="{07426DEC-5B8A-4FEC-8086-DC8C5FAC3225}" type="parTrans" cxnId="{FF711FE8-ABAD-449E-AE00-8268E7DD401A}">
      <dgm:prSet/>
      <dgm:spPr/>
      <dgm:t>
        <a:bodyPr/>
        <a:lstStyle/>
        <a:p>
          <a:endParaRPr lang="de-DE"/>
        </a:p>
      </dgm:t>
    </dgm:pt>
    <dgm:pt modelId="{EE972E9D-9B1B-4D14-AAA5-FFE7DA4CEBC9}" type="sibTrans" cxnId="{FF711FE8-ABAD-449E-AE00-8268E7DD401A}">
      <dgm:prSet/>
      <dgm:spPr/>
      <dgm:t>
        <a:bodyPr/>
        <a:lstStyle/>
        <a:p>
          <a:endParaRPr lang="de-DE"/>
        </a:p>
      </dgm:t>
    </dgm:pt>
    <dgm:pt modelId="{3C50448E-7F26-48A4-B5E3-EAC8F1054830}">
      <dgm:prSet phldrT="[Text]" custT="1"/>
      <dgm:spPr/>
      <dgm:t>
        <a:bodyPr tIns="108000" rIns="0"/>
        <a:lstStyle/>
        <a:p>
          <a:pPr>
            <a:tabLst/>
          </a:pPr>
          <a:r>
            <a:rPr lang="de-DE" sz="1200" dirty="0"/>
            <a:t>Immer weniger </a:t>
          </a:r>
          <a:r>
            <a:rPr lang="de-DE" sz="1200" dirty="0" smtClean="0"/>
            <a:t>geförderte Wohnungen </a:t>
          </a:r>
          <a:r>
            <a:rPr lang="de-DE" sz="1200" dirty="0"/>
            <a:t>am </a:t>
          </a:r>
          <a:r>
            <a:rPr lang="de-DE" sz="1200" dirty="0" smtClean="0"/>
            <a:t>Markt</a:t>
          </a:r>
          <a:endParaRPr lang="de-DE" sz="1200" dirty="0"/>
        </a:p>
      </dgm:t>
    </dgm:pt>
    <dgm:pt modelId="{EFE286EB-EE77-4A23-B34D-1A6336FFE2D4}" type="parTrans" cxnId="{19892D71-9ECB-4704-A376-ED6751AD80BD}">
      <dgm:prSet/>
      <dgm:spPr/>
      <dgm:t>
        <a:bodyPr/>
        <a:lstStyle/>
        <a:p>
          <a:endParaRPr lang="de-DE"/>
        </a:p>
      </dgm:t>
    </dgm:pt>
    <dgm:pt modelId="{0648AD63-83A5-4B83-8F9B-4799B801CC66}" type="sibTrans" cxnId="{19892D71-9ECB-4704-A376-ED6751AD80BD}">
      <dgm:prSet/>
      <dgm:spPr/>
      <dgm:t>
        <a:bodyPr/>
        <a:lstStyle/>
        <a:p>
          <a:endParaRPr lang="de-DE"/>
        </a:p>
      </dgm:t>
    </dgm:pt>
    <dgm:pt modelId="{98DA25A4-D5FF-4CC1-A952-CF15B216BEA3}">
      <dgm:prSet phldrT="[Text]" custT="1"/>
      <dgm:spPr/>
      <dgm:t>
        <a:bodyPr tIns="108000" rIns="0"/>
        <a:lstStyle/>
        <a:p>
          <a:r>
            <a:rPr lang="de-DE" sz="1200" dirty="0"/>
            <a:t>In den letzten Jahren wenig geförderter Wohnungsneubau</a:t>
          </a:r>
        </a:p>
      </dgm:t>
    </dgm:pt>
    <dgm:pt modelId="{01905F09-EEF2-46B0-8B22-A9390607850B}" type="parTrans" cxnId="{7E183AD1-2435-4279-90AA-23B497B0C23F}">
      <dgm:prSet/>
      <dgm:spPr/>
      <dgm:t>
        <a:bodyPr/>
        <a:lstStyle/>
        <a:p>
          <a:endParaRPr lang="de-DE"/>
        </a:p>
      </dgm:t>
    </dgm:pt>
    <dgm:pt modelId="{EAED6D44-DD27-4FFB-8FFA-4AF9CD11022F}" type="sibTrans" cxnId="{7E183AD1-2435-4279-90AA-23B497B0C23F}">
      <dgm:prSet/>
      <dgm:spPr/>
      <dgm:t>
        <a:bodyPr/>
        <a:lstStyle/>
        <a:p>
          <a:endParaRPr lang="de-DE"/>
        </a:p>
      </dgm:t>
    </dgm:pt>
    <dgm:pt modelId="{75648788-C038-4047-803D-EF5E9F5B970A}">
      <dgm:prSet phldrT="[Text]"/>
      <dgm:spPr/>
      <dgm:t>
        <a:bodyPr/>
        <a:lstStyle/>
        <a:p>
          <a:r>
            <a:rPr lang="de-DE" dirty="0"/>
            <a:t>Einfluss der Städte und Kommunen auf die konkrete Bebauung beschränkt</a:t>
          </a:r>
        </a:p>
      </dgm:t>
    </dgm:pt>
    <dgm:pt modelId="{138E4E2B-EAF4-48C4-B3C1-F8EA1D880938}" type="parTrans" cxnId="{1480491E-3928-4D10-B849-2AE8FC8EFF05}">
      <dgm:prSet/>
      <dgm:spPr/>
      <dgm:t>
        <a:bodyPr/>
        <a:lstStyle/>
        <a:p>
          <a:endParaRPr lang="de-DE"/>
        </a:p>
      </dgm:t>
    </dgm:pt>
    <dgm:pt modelId="{C52B2651-C498-42F6-A23E-0667526C4DCD}" type="sibTrans" cxnId="{1480491E-3928-4D10-B849-2AE8FC8EFF05}">
      <dgm:prSet/>
      <dgm:spPr/>
      <dgm:t>
        <a:bodyPr/>
        <a:lstStyle/>
        <a:p>
          <a:endParaRPr lang="de-DE"/>
        </a:p>
      </dgm:t>
    </dgm:pt>
    <dgm:pt modelId="{CBFD2D80-4EA1-496B-B933-7C5C16ED2799}">
      <dgm:prSet phldrT="[Text]" custT="1"/>
      <dgm:spPr/>
      <dgm:t>
        <a:bodyPr tIns="108000"/>
        <a:lstStyle/>
        <a:p>
          <a:r>
            <a:rPr lang="de-DE" sz="1200" dirty="0"/>
            <a:t>Einfluss auf Bebauung </a:t>
          </a:r>
        </a:p>
      </dgm:t>
    </dgm:pt>
    <dgm:pt modelId="{A273C56E-1C83-4FDA-94BE-68D980894500}" type="parTrans" cxnId="{848ACED0-27E3-47BE-A1AD-95A5FCC7E52A}">
      <dgm:prSet/>
      <dgm:spPr/>
      <dgm:t>
        <a:bodyPr/>
        <a:lstStyle/>
        <a:p>
          <a:endParaRPr lang="de-DE"/>
        </a:p>
      </dgm:t>
    </dgm:pt>
    <dgm:pt modelId="{692AE41A-2698-48D2-AB3B-53D0805F90E1}" type="sibTrans" cxnId="{848ACED0-27E3-47BE-A1AD-95A5FCC7E52A}">
      <dgm:prSet/>
      <dgm:spPr/>
      <dgm:t>
        <a:bodyPr/>
        <a:lstStyle/>
        <a:p>
          <a:endParaRPr lang="de-DE"/>
        </a:p>
      </dgm:t>
    </dgm:pt>
    <dgm:pt modelId="{4935764A-5FF6-4137-B9BB-DCE4688F5656}">
      <dgm:prSet phldrT="[Text]"/>
      <dgm:spPr/>
      <dgm:t>
        <a:bodyPr/>
        <a:lstStyle/>
        <a:p>
          <a:endParaRPr lang="de-DE" dirty="0"/>
        </a:p>
        <a:p>
          <a:r>
            <a:rPr lang="de-DE" dirty="0"/>
            <a:t>Quartiers-entwicklung und Schaffung preisgünstigen Wohnraums</a:t>
          </a:r>
        </a:p>
      </dgm:t>
    </dgm:pt>
    <dgm:pt modelId="{F6FC1218-09F8-4C04-A12F-3DA75C65FA67}" type="parTrans" cxnId="{C5CFA66A-30F0-4573-BEEA-C329CEEB18D5}">
      <dgm:prSet/>
      <dgm:spPr/>
      <dgm:t>
        <a:bodyPr/>
        <a:lstStyle/>
        <a:p>
          <a:endParaRPr lang="de-DE"/>
        </a:p>
      </dgm:t>
    </dgm:pt>
    <dgm:pt modelId="{5E92EC10-99E8-4860-8287-9B4A54887C4A}" type="sibTrans" cxnId="{C5CFA66A-30F0-4573-BEEA-C329CEEB18D5}">
      <dgm:prSet/>
      <dgm:spPr/>
      <dgm:t>
        <a:bodyPr/>
        <a:lstStyle/>
        <a:p>
          <a:endParaRPr lang="de-DE"/>
        </a:p>
      </dgm:t>
    </dgm:pt>
    <dgm:pt modelId="{E91E69AC-3FA5-424D-8DE3-7D010BAFE57E}">
      <dgm:prSet phldrT="[Text]" custT="1"/>
      <dgm:spPr/>
      <dgm:t>
        <a:bodyPr tIns="108000"/>
        <a:lstStyle/>
        <a:p>
          <a:r>
            <a:rPr lang="de-DE" sz="1200" dirty="0"/>
            <a:t>Direkte Einwirkung auf den Wohnungsmarkt</a:t>
          </a:r>
        </a:p>
      </dgm:t>
    </dgm:pt>
    <dgm:pt modelId="{7823EA94-03EE-4D08-B2D2-D4C76F95399A}" type="parTrans" cxnId="{EE334699-45F0-458D-9A7F-CA791AF5A1C5}">
      <dgm:prSet/>
      <dgm:spPr/>
      <dgm:t>
        <a:bodyPr/>
        <a:lstStyle/>
        <a:p>
          <a:endParaRPr lang="de-DE"/>
        </a:p>
      </dgm:t>
    </dgm:pt>
    <dgm:pt modelId="{4D4B9F22-47BB-4B99-A39B-07BC7185F540}" type="sibTrans" cxnId="{EE334699-45F0-458D-9A7F-CA791AF5A1C5}">
      <dgm:prSet/>
      <dgm:spPr/>
      <dgm:t>
        <a:bodyPr/>
        <a:lstStyle/>
        <a:p>
          <a:endParaRPr lang="de-DE"/>
        </a:p>
      </dgm:t>
    </dgm:pt>
    <dgm:pt modelId="{6F17750C-3A38-4FD5-BA83-0600E363AF67}">
      <dgm:prSet phldrT="[Text]"/>
      <dgm:spPr/>
      <dgm:t>
        <a:bodyPr/>
        <a:lstStyle/>
        <a:p>
          <a:r>
            <a:rPr lang="de-DE" dirty="0"/>
            <a:t>Bündelung der immobilien-wirtschaftlichen Aktivitäten</a:t>
          </a:r>
        </a:p>
      </dgm:t>
    </dgm:pt>
    <dgm:pt modelId="{48AE4A02-AA1E-4138-9797-11B6E947BAF8}" type="parTrans" cxnId="{0EFB95E5-EB09-4A2D-9FF9-5699A4818F1F}">
      <dgm:prSet/>
      <dgm:spPr/>
      <dgm:t>
        <a:bodyPr/>
        <a:lstStyle/>
        <a:p>
          <a:endParaRPr lang="de-DE"/>
        </a:p>
      </dgm:t>
    </dgm:pt>
    <dgm:pt modelId="{181EB722-A6D3-47AC-A21E-246144B0FE34}" type="sibTrans" cxnId="{0EFB95E5-EB09-4A2D-9FF9-5699A4818F1F}">
      <dgm:prSet/>
      <dgm:spPr/>
      <dgm:t>
        <a:bodyPr/>
        <a:lstStyle/>
        <a:p>
          <a:endParaRPr lang="de-DE"/>
        </a:p>
      </dgm:t>
    </dgm:pt>
    <dgm:pt modelId="{AED06DBC-7A4B-4829-B0DE-7D87AA5B0CA3}">
      <dgm:prSet phldrT="[Text]" custT="1"/>
      <dgm:spPr/>
      <dgm:t>
        <a:bodyPr bIns="792000"/>
        <a:lstStyle/>
        <a:p>
          <a:r>
            <a:rPr lang="de-DE" sz="1100" dirty="0"/>
            <a:t>   </a:t>
          </a:r>
          <a:r>
            <a:rPr lang="de-DE" sz="1100" dirty="0" smtClean="0"/>
            <a:t> </a:t>
          </a:r>
          <a:r>
            <a:rPr lang="de-DE" sz="1200" dirty="0" smtClean="0"/>
            <a:t>Ziele </a:t>
          </a:r>
          <a:r>
            <a:rPr lang="de-DE" sz="1200" dirty="0"/>
            <a:t>nur mittels eines eigenen Wohnungs-unternehmens zu </a:t>
          </a:r>
          <a:r>
            <a:rPr lang="de-DE" sz="1200" dirty="0" smtClean="0"/>
            <a:t>verwirklichen?</a:t>
          </a:r>
          <a:endParaRPr lang="de-DE" sz="1200" dirty="0"/>
        </a:p>
      </dgm:t>
    </dgm:pt>
    <dgm:pt modelId="{C3C9DF2B-B2AE-4BFB-A2CC-E32D2B83B749}" type="parTrans" cxnId="{03259739-D2AA-4D80-B872-6ADD542E190E}">
      <dgm:prSet/>
      <dgm:spPr/>
      <dgm:t>
        <a:bodyPr/>
        <a:lstStyle/>
        <a:p>
          <a:endParaRPr lang="de-DE"/>
        </a:p>
      </dgm:t>
    </dgm:pt>
    <dgm:pt modelId="{504E37E5-056A-41FE-8F3C-2A2C0A6E7D4C}" type="sibTrans" cxnId="{03259739-D2AA-4D80-B872-6ADD542E190E}">
      <dgm:prSet/>
      <dgm:spPr/>
      <dgm:t>
        <a:bodyPr/>
        <a:lstStyle/>
        <a:p>
          <a:endParaRPr lang="de-DE"/>
        </a:p>
      </dgm:t>
    </dgm:pt>
    <dgm:pt modelId="{3CFFFAA2-481D-4E8D-92EC-96C2C7D09007}">
      <dgm:prSet phldrT="[Text]" custT="1"/>
      <dgm:spPr/>
      <dgm:t>
        <a:bodyPr tIns="0" bIns="216000" anchor="b" anchorCtr="1"/>
        <a:lstStyle/>
        <a:p>
          <a:r>
            <a:rPr lang="de-DE" sz="1200" dirty="0" smtClean="0"/>
            <a:t>Starker Player</a:t>
          </a:r>
          <a:br>
            <a:rPr lang="de-DE" sz="1200" dirty="0" smtClean="0"/>
          </a:br>
          <a:r>
            <a:rPr lang="de-DE" sz="1200" dirty="0" smtClean="0"/>
            <a:t>am Markt</a:t>
          </a:r>
          <a:endParaRPr lang="de-DE" sz="1200" dirty="0"/>
        </a:p>
      </dgm:t>
    </dgm:pt>
    <dgm:pt modelId="{A9F85CEC-120F-4AC4-B2A5-BC43C1949C9E}" type="parTrans" cxnId="{0F798BCA-5CF3-4655-80DB-6D1E9398FCCD}">
      <dgm:prSet/>
      <dgm:spPr/>
      <dgm:t>
        <a:bodyPr/>
        <a:lstStyle/>
        <a:p>
          <a:endParaRPr lang="de-DE"/>
        </a:p>
      </dgm:t>
    </dgm:pt>
    <dgm:pt modelId="{EC21246A-6E06-46FA-A974-9F712FC9F121}" type="sibTrans" cxnId="{0F798BCA-5CF3-4655-80DB-6D1E9398FCCD}">
      <dgm:prSet/>
      <dgm:spPr/>
      <dgm:t>
        <a:bodyPr/>
        <a:lstStyle/>
        <a:p>
          <a:endParaRPr lang="de-DE"/>
        </a:p>
      </dgm:t>
    </dgm:pt>
    <dgm:pt modelId="{0895F04F-5AF2-43AC-A2DE-BB9102A8C624}">
      <dgm:prSet phldrT="[Text]" custT="1"/>
      <dgm:spPr/>
      <dgm:t>
        <a:bodyPr tIns="0" bIns="216000" anchor="b" anchorCtr="1"/>
        <a:lstStyle/>
        <a:p>
          <a:r>
            <a:rPr lang="de-DE" sz="1200" dirty="0"/>
            <a:t>Eigenes </a:t>
          </a:r>
          <a:r>
            <a:rPr lang="de-DE" sz="1200" dirty="0" smtClean="0"/>
            <a:t>Knowhow</a:t>
          </a:r>
          <a:br>
            <a:rPr lang="de-DE" sz="1200" dirty="0" smtClean="0"/>
          </a:br>
          <a:r>
            <a:rPr lang="de-DE" sz="1200" dirty="0" smtClean="0"/>
            <a:t>in </a:t>
          </a:r>
          <a:r>
            <a:rPr lang="de-DE" sz="1200" dirty="0"/>
            <a:t>den Unternehmen kann entwickelt werden</a:t>
          </a:r>
        </a:p>
      </dgm:t>
    </dgm:pt>
    <dgm:pt modelId="{0CCC1E6C-5AF6-44F9-B016-4C789603568E}" type="sibTrans" cxnId="{F483DD8E-9135-4738-8B21-DCFCC0A40EB7}">
      <dgm:prSet/>
      <dgm:spPr/>
      <dgm:t>
        <a:bodyPr/>
        <a:lstStyle/>
        <a:p>
          <a:endParaRPr lang="de-DE"/>
        </a:p>
      </dgm:t>
    </dgm:pt>
    <dgm:pt modelId="{52724646-C1BA-40B0-84FE-F74C0F3879B7}" type="parTrans" cxnId="{F483DD8E-9135-4738-8B21-DCFCC0A40EB7}">
      <dgm:prSet/>
      <dgm:spPr/>
      <dgm:t>
        <a:bodyPr/>
        <a:lstStyle/>
        <a:p>
          <a:endParaRPr lang="de-DE"/>
        </a:p>
      </dgm:t>
    </dgm:pt>
    <dgm:pt modelId="{2A9BA2B9-5E3A-42C3-B781-B7824458B30F}" type="pres">
      <dgm:prSet presAssocID="{5D2140B9-4878-4785-999F-308BC8089A98}" presName="cycleMatrixDiagram" presStyleCnt="0">
        <dgm:presLayoutVars>
          <dgm:chMax val="1"/>
          <dgm:dir/>
          <dgm:animLvl val="lvl"/>
          <dgm:resizeHandles val="exact"/>
        </dgm:presLayoutVars>
      </dgm:prSet>
      <dgm:spPr/>
      <dgm:t>
        <a:bodyPr/>
        <a:lstStyle/>
        <a:p>
          <a:endParaRPr lang="de-DE"/>
        </a:p>
      </dgm:t>
    </dgm:pt>
    <dgm:pt modelId="{8DC8127E-D2CB-415D-9BA6-93B009DE381E}" type="pres">
      <dgm:prSet presAssocID="{5D2140B9-4878-4785-999F-308BC8089A98}" presName="children" presStyleCnt="0"/>
      <dgm:spPr/>
    </dgm:pt>
    <dgm:pt modelId="{3074353A-4F3D-45E8-A812-725500FB39EB}" type="pres">
      <dgm:prSet presAssocID="{5D2140B9-4878-4785-999F-308BC8089A98}" presName="child1group" presStyleCnt="0"/>
      <dgm:spPr/>
    </dgm:pt>
    <dgm:pt modelId="{B187DB46-16C7-48A2-AD88-E7784D544932}" type="pres">
      <dgm:prSet presAssocID="{5D2140B9-4878-4785-999F-308BC8089A98}" presName="child1" presStyleLbl="bgAcc1" presStyleIdx="0" presStyleCnt="4" custScaleX="131425" custLinFactNeighborX="-2315"/>
      <dgm:spPr/>
      <dgm:t>
        <a:bodyPr/>
        <a:lstStyle/>
        <a:p>
          <a:endParaRPr lang="de-DE"/>
        </a:p>
      </dgm:t>
    </dgm:pt>
    <dgm:pt modelId="{8D9BB0E0-835D-47A6-B232-0E612C4E63B7}" type="pres">
      <dgm:prSet presAssocID="{5D2140B9-4878-4785-999F-308BC8089A98}" presName="child1Text" presStyleLbl="bgAcc1" presStyleIdx="0" presStyleCnt="4">
        <dgm:presLayoutVars>
          <dgm:bulletEnabled val="1"/>
        </dgm:presLayoutVars>
      </dgm:prSet>
      <dgm:spPr/>
      <dgm:t>
        <a:bodyPr/>
        <a:lstStyle/>
        <a:p>
          <a:endParaRPr lang="de-DE"/>
        </a:p>
      </dgm:t>
    </dgm:pt>
    <dgm:pt modelId="{B1AF9F24-A58A-40F2-BDFC-2CBB159B2B9F}" type="pres">
      <dgm:prSet presAssocID="{5D2140B9-4878-4785-999F-308BC8089A98}" presName="child2group" presStyleCnt="0"/>
      <dgm:spPr/>
    </dgm:pt>
    <dgm:pt modelId="{899D8AF6-6CD0-442C-8F28-547D008F43FD}" type="pres">
      <dgm:prSet presAssocID="{5D2140B9-4878-4785-999F-308BC8089A98}" presName="child2" presStyleLbl="bgAcc1" presStyleIdx="1" presStyleCnt="4" custScaleX="131425" custLinFactNeighborX="2778"/>
      <dgm:spPr/>
      <dgm:t>
        <a:bodyPr/>
        <a:lstStyle/>
        <a:p>
          <a:endParaRPr lang="de-DE"/>
        </a:p>
      </dgm:t>
    </dgm:pt>
    <dgm:pt modelId="{FD03EC2A-F3C6-4664-A688-B05D5059D2DD}" type="pres">
      <dgm:prSet presAssocID="{5D2140B9-4878-4785-999F-308BC8089A98}" presName="child2Text" presStyleLbl="bgAcc1" presStyleIdx="1" presStyleCnt="4">
        <dgm:presLayoutVars>
          <dgm:bulletEnabled val="1"/>
        </dgm:presLayoutVars>
      </dgm:prSet>
      <dgm:spPr/>
      <dgm:t>
        <a:bodyPr/>
        <a:lstStyle/>
        <a:p>
          <a:endParaRPr lang="de-DE"/>
        </a:p>
      </dgm:t>
    </dgm:pt>
    <dgm:pt modelId="{8A06E3D6-2A79-4CC0-953A-34744B004692}" type="pres">
      <dgm:prSet presAssocID="{5D2140B9-4878-4785-999F-308BC8089A98}" presName="child3group" presStyleCnt="0"/>
      <dgm:spPr/>
    </dgm:pt>
    <dgm:pt modelId="{D1DAFC63-959C-476F-989F-461771D7D936}" type="pres">
      <dgm:prSet presAssocID="{5D2140B9-4878-4785-999F-308BC8089A98}" presName="child3" presStyleLbl="bgAcc1" presStyleIdx="2" presStyleCnt="4" custScaleX="131425" custLinFactNeighborX="2778"/>
      <dgm:spPr/>
      <dgm:t>
        <a:bodyPr/>
        <a:lstStyle/>
        <a:p>
          <a:endParaRPr lang="de-DE"/>
        </a:p>
      </dgm:t>
    </dgm:pt>
    <dgm:pt modelId="{DE7DD93C-2E4A-4ECC-A92E-486B4F5F50E5}" type="pres">
      <dgm:prSet presAssocID="{5D2140B9-4878-4785-999F-308BC8089A98}" presName="child3Text" presStyleLbl="bgAcc1" presStyleIdx="2" presStyleCnt="4">
        <dgm:presLayoutVars>
          <dgm:bulletEnabled val="1"/>
        </dgm:presLayoutVars>
      </dgm:prSet>
      <dgm:spPr/>
      <dgm:t>
        <a:bodyPr/>
        <a:lstStyle/>
        <a:p>
          <a:endParaRPr lang="de-DE"/>
        </a:p>
      </dgm:t>
    </dgm:pt>
    <dgm:pt modelId="{B0D366C8-5336-4242-8EAD-D8E55F698819}" type="pres">
      <dgm:prSet presAssocID="{5D2140B9-4878-4785-999F-308BC8089A98}" presName="child4group" presStyleCnt="0"/>
      <dgm:spPr/>
    </dgm:pt>
    <dgm:pt modelId="{86C53D41-DDA9-49B8-9121-3E914CA500D7}" type="pres">
      <dgm:prSet presAssocID="{5D2140B9-4878-4785-999F-308BC8089A98}" presName="child4" presStyleLbl="bgAcc1" presStyleIdx="3" presStyleCnt="4" custScaleX="131425" custLinFactNeighborX="-2315"/>
      <dgm:spPr/>
      <dgm:t>
        <a:bodyPr/>
        <a:lstStyle/>
        <a:p>
          <a:endParaRPr lang="de-DE"/>
        </a:p>
      </dgm:t>
    </dgm:pt>
    <dgm:pt modelId="{5329723C-7508-4DF5-8733-E1D5E4BD1CC2}" type="pres">
      <dgm:prSet presAssocID="{5D2140B9-4878-4785-999F-308BC8089A98}" presName="child4Text" presStyleLbl="bgAcc1" presStyleIdx="3" presStyleCnt="4">
        <dgm:presLayoutVars>
          <dgm:bulletEnabled val="1"/>
        </dgm:presLayoutVars>
      </dgm:prSet>
      <dgm:spPr/>
      <dgm:t>
        <a:bodyPr/>
        <a:lstStyle/>
        <a:p>
          <a:endParaRPr lang="de-DE"/>
        </a:p>
      </dgm:t>
    </dgm:pt>
    <dgm:pt modelId="{93412D2A-095A-4646-B2E8-1A7CC78B8DB6}" type="pres">
      <dgm:prSet presAssocID="{5D2140B9-4878-4785-999F-308BC8089A98}" presName="childPlaceholder" presStyleCnt="0"/>
      <dgm:spPr/>
    </dgm:pt>
    <dgm:pt modelId="{9FA95EB0-1CB4-4A02-AC91-7288497A7121}" type="pres">
      <dgm:prSet presAssocID="{5D2140B9-4878-4785-999F-308BC8089A98}" presName="circle" presStyleCnt="0"/>
      <dgm:spPr/>
    </dgm:pt>
    <dgm:pt modelId="{8A4A6720-D9E2-432F-9411-AF8D9C74EDE5}" type="pres">
      <dgm:prSet presAssocID="{5D2140B9-4878-4785-999F-308BC8089A98}" presName="quadrant1" presStyleLbl="node1" presStyleIdx="0" presStyleCnt="4">
        <dgm:presLayoutVars>
          <dgm:chMax val="1"/>
          <dgm:bulletEnabled val="1"/>
        </dgm:presLayoutVars>
      </dgm:prSet>
      <dgm:spPr/>
      <dgm:t>
        <a:bodyPr/>
        <a:lstStyle/>
        <a:p>
          <a:endParaRPr lang="de-DE"/>
        </a:p>
      </dgm:t>
    </dgm:pt>
    <dgm:pt modelId="{824F8644-B60A-44C1-A7EB-ECA72254FA80}" type="pres">
      <dgm:prSet presAssocID="{5D2140B9-4878-4785-999F-308BC8089A98}" presName="quadrant2" presStyleLbl="node1" presStyleIdx="1" presStyleCnt="4">
        <dgm:presLayoutVars>
          <dgm:chMax val="1"/>
          <dgm:bulletEnabled val="1"/>
        </dgm:presLayoutVars>
      </dgm:prSet>
      <dgm:spPr/>
      <dgm:t>
        <a:bodyPr/>
        <a:lstStyle/>
        <a:p>
          <a:endParaRPr lang="de-DE"/>
        </a:p>
      </dgm:t>
    </dgm:pt>
    <dgm:pt modelId="{248FC90E-167A-4220-9DBE-F9220FEBBAB9}" type="pres">
      <dgm:prSet presAssocID="{5D2140B9-4878-4785-999F-308BC8089A98}" presName="quadrant3" presStyleLbl="node1" presStyleIdx="2" presStyleCnt="4">
        <dgm:presLayoutVars>
          <dgm:chMax val="1"/>
          <dgm:bulletEnabled val="1"/>
        </dgm:presLayoutVars>
      </dgm:prSet>
      <dgm:spPr/>
      <dgm:t>
        <a:bodyPr/>
        <a:lstStyle/>
        <a:p>
          <a:endParaRPr lang="de-DE"/>
        </a:p>
      </dgm:t>
    </dgm:pt>
    <dgm:pt modelId="{B7EC8BFF-974D-4165-9F6B-FD1572F6E73C}" type="pres">
      <dgm:prSet presAssocID="{5D2140B9-4878-4785-999F-308BC8089A98}" presName="quadrant4" presStyleLbl="node1" presStyleIdx="3" presStyleCnt="4">
        <dgm:presLayoutVars>
          <dgm:chMax val="1"/>
          <dgm:bulletEnabled val="1"/>
        </dgm:presLayoutVars>
      </dgm:prSet>
      <dgm:spPr/>
      <dgm:t>
        <a:bodyPr/>
        <a:lstStyle/>
        <a:p>
          <a:endParaRPr lang="de-DE"/>
        </a:p>
      </dgm:t>
    </dgm:pt>
    <dgm:pt modelId="{2D03B194-0850-450C-A495-88F6FA545DA5}" type="pres">
      <dgm:prSet presAssocID="{5D2140B9-4878-4785-999F-308BC8089A98}" presName="quadrantPlaceholder" presStyleCnt="0"/>
      <dgm:spPr/>
    </dgm:pt>
    <dgm:pt modelId="{5D92A936-2F25-4D53-AFB7-081984902E5E}" type="pres">
      <dgm:prSet presAssocID="{5D2140B9-4878-4785-999F-308BC8089A98}" presName="center1" presStyleLbl="fgShp" presStyleIdx="0" presStyleCnt="2"/>
      <dgm:spPr/>
    </dgm:pt>
    <dgm:pt modelId="{547056D5-05E1-40B7-B354-64B743AF3740}" type="pres">
      <dgm:prSet presAssocID="{5D2140B9-4878-4785-999F-308BC8089A98}" presName="center2" presStyleLbl="fgShp" presStyleIdx="1" presStyleCnt="2"/>
      <dgm:spPr/>
    </dgm:pt>
  </dgm:ptLst>
  <dgm:cxnLst>
    <dgm:cxn modelId="{4150B778-0DDD-4422-B73F-24F75899C637}" type="presOf" srcId="{CBFD2D80-4EA1-496B-B933-7C5C16ED2799}" destId="{FD03EC2A-F3C6-4664-A688-B05D5059D2DD}" srcOrd="1" destOrd="0" presId="urn:microsoft.com/office/officeart/2005/8/layout/cycle4"/>
    <dgm:cxn modelId="{7E183AD1-2435-4279-90AA-23B497B0C23F}" srcId="{FE6EEFEF-00B3-42FB-BF57-BE31B6BD3F76}" destId="{98DA25A4-D5FF-4CC1-A952-CF15B216BEA3}" srcOrd="1" destOrd="0" parTransId="{01905F09-EEF2-46B0-8B22-A9390607850B}" sibTransId="{EAED6D44-DD27-4FFB-8FFA-4AF9CD11022F}"/>
    <dgm:cxn modelId="{633D585C-4034-4417-961F-07E2F8F14837}" type="presOf" srcId="{FE6EEFEF-00B3-42FB-BF57-BE31B6BD3F76}" destId="{8A4A6720-D9E2-432F-9411-AF8D9C74EDE5}" srcOrd="0" destOrd="0" presId="urn:microsoft.com/office/officeart/2005/8/layout/cycle4"/>
    <dgm:cxn modelId="{27CF35A7-2543-4FAC-8F4F-9BD52CA5D402}" type="presOf" srcId="{6F17750C-3A38-4FD5-BA83-0600E363AF67}" destId="{B7EC8BFF-974D-4165-9F6B-FD1572F6E73C}" srcOrd="0" destOrd="0" presId="urn:microsoft.com/office/officeart/2005/8/layout/cycle4"/>
    <dgm:cxn modelId="{19892D71-9ECB-4704-A376-ED6751AD80BD}" srcId="{FE6EEFEF-00B3-42FB-BF57-BE31B6BD3F76}" destId="{3C50448E-7F26-48A4-B5E3-EAC8F1054830}" srcOrd="0" destOrd="0" parTransId="{EFE286EB-EE77-4A23-B34D-1A6336FFE2D4}" sibTransId="{0648AD63-83A5-4B83-8F9B-4799B801CC66}"/>
    <dgm:cxn modelId="{FF711FE8-ABAD-449E-AE00-8268E7DD401A}" srcId="{5D2140B9-4878-4785-999F-308BC8089A98}" destId="{FE6EEFEF-00B3-42FB-BF57-BE31B6BD3F76}" srcOrd="0" destOrd="0" parTransId="{07426DEC-5B8A-4FEC-8086-DC8C5FAC3225}" sibTransId="{EE972E9D-9B1B-4D14-AAA5-FFE7DA4CEBC9}"/>
    <dgm:cxn modelId="{EE334699-45F0-458D-9A7F-CA791AF5A1C5}" srcId="{75648788-C038-4047-803D-EF5E9F5B970A}" destId="{E91E69AC-3FA5-424D-8DE3-7D010BAFE57E}" srcOrd="1" destOrd="0" parTransId="{7823EA94-03EE-4D08-B2D2-D4C76F95399A}" sibTransId="{4D4B9F22-47BB-4B99-A39B-07BC7185F540}"/>
    <dgm:cxn modelId="{BB981DF5-A883-4189-B463-C95431E50812}" type="presOf" srcId="{98DA25A4-D5FF-4CC1-A952-CF15B216BEA3}" destId="{8D9BB0E0-835D-47A6-B232-0E612C4E63B7}" srcOrd="1" destOrd="1" presId="urn:microsoft.com/office/officeart/2005/8/layout/cycle4"/>
    <dgm:cxn modelId="{AAE33910-E0AF-40D3-A3FF-1F6BD80E62F0}" type="presOf" srcId="{75648788-C038-4047-803D-EF5E9F5B970A}" destId="{824F8644-B60A-44C1-A7EB-ECA72254FA80}" srcOrd="0" destOrd="0" presId="urn:microsoft.com/office/officeart/2005/8/layout/cycle4"/>
    <dgm:cxn modelId="{6598AFEB-9E98-4F44-A67C-FAAE5BD44D25}" type="presOf" srcId="{0895F04F-5AF2-43AC-A2DE-BB9102A8C624}" destId="{86C53D41-DDA9-49B8-9121-3E914CA500D7}" srcOrd="0" destOrd="1" presId="urn:microsoft.com/office/officeart/2005/8/layout/cycle4"/>
    <dgm:cxn modelId="{F2F73A00-D947-4CC6-B7B1-D23DE1717A3C}" type="presOf" srcId="{E91E69AC-3FA5-424D-8DE3-7D010BAFE57E}" destId="{FD03EC2A-F3C6-4664-A688-B05D5059D2DD}" srcOrd="1" destOrd="1" presId="urn:microsoft.com/office/officeart/2005/8/layout/cycle4"/>
    <dgm:cxn modelId="{03259739-D2AA-4D80-B872-6ADD542E190E}" srcId="{4935764A-5FF6-4137-B9BB-DCE4688F5656}" destId="{AED06DBC-7A4B-4829-B0DE-7D87AA5B0CA3}" srcOrd="0" destOrd="0" parTransId="{C3C9DF2B-B2AE-4BFB-A2CC-E32D2B83B749}" sibTransId="{504E37E5-056A-41FE-8F3C-2A2C0A6E7D4C}"/>
    <dgm:cxn modelId="{848ACED0-27E3-47BE-A1AD-95A5FCC7E52A}" srcId="{75648788-C038-4047-803D-EF5E9F5B970A}" destId="{CBFD2D80-4EA1-496B-B933-7C5C16ED2799}" srcOrd="0" destOrd="0" parTransId="{A273C56E-1C83-4FDA-94BE-68D980894500}" sibTransId="{692AE41A-2698-48D2-AB3B-53D0805F90E1}"/>
    <dgm:cxn modelId="{1480491E-3928-4D10-B849-2AE8FC8EFF05}" srcId="{5D2140B9-4878-4785-999F-308BC8089A98}" destId="{75648788-C038-4047-803D-EF5E9F5B970A}" srcOrd="1" destOrd="0" parTransId="{138E4E2B-EAF4-48C4-B3C1-F8EA1D880938}" sibTransId="{C52B2651-C498-42F6-A23E-0667526C4DCD}"/>
    <dgm:cxn modelId="{0F798BCA-5CF3-4655-80DB-6D1E9398FCCD}" srcId="{6F17750C-3A38-4FD5-BA83-0600E363AF67}" destId="{3CFFFAA2-481D-4E8D-92EC-96C2C7D09007}" srcOrd="0" destOrd="0" parTransId="{A9F85CEC-120F-4AC4-B2A5-BC43C1949C9E}" sibTransId="{EC21246A-6E06-46FA-A974-9F712FC9F121}"/>
    <dgm:cxn modelId="{F8FEDB21-0D4D-47DD-A994-43D479875A2E}" type="presOf" srcId="{0895F04F-5AF2-43AC-A2DE-BB9102A8C624}" destId="{5329723C-7508-4DF5-8733-E1D5E4BD1CC2}" srcOrd="1" destOrd="1" presId="urn:microsoft.com/office/officeart/2005/8/layout/cycle4"/>
    <dgm:cxn modelId="{01083980-D768-4E52-97F9-CEF2CA735704}" type="presOf" srcId="{4935764A-5FF6-4137-B9BB-DCE4688F5656}" destId="{248FC90E-167A-4220-9DBE-F9220FEBBAB9}" srcOrd="0" destOrd="0" presId="urn:microsoft.com/office/officeart/2005/8/layout/cycle4"/>
    <dgm:cxn modelId="{0EFB95E5-EB09-4A2D-9FF9-5699A4818F1F}" srcId="{5D2140B9-4878-4785-999F-308BC8089A98}" destId="{6F17750C-3A38-4FD5-BA83-0600E363AF67}" srcOrd="3" destOrd="0" parTransId="{48AE4A02-AA1E-4138-9797-11B6E947BAF8}" sibTransId="{181EB722-A6D3-47AC-A21E-246144B0FE34}"/>
    <dgm:cxn modelId="{8C070657-AAA3-4266-83D6-DA3464F89C09}" type="presOf" srcId="{3C50448E-7F26-48A4-B5E3-EAC8F1054830}" destId="{8D9BB0E0-835D-47A6-B232-0E612C4E63B7}" srcOrd="1" destOrd="0" presId="urn:microsoft.com/office/officeart/2005/8/layout/cycle4"/>
    <dgm:cxn modelId="{E6DA22CC-9FDF-4934-9188-AEE13A510A3B}" type="presOf" srcId="{CBFD2D80-4EA1-496B-B933-7C5C16ED2799}" destId="{899D8AF6-6CD0-442C-8F28-547D008F43FD}" srcOrd="0" destOrd="0" presId="urn:microsoft.com/office/officeart/2005/8/layout/cycle4"/>
    <dgm:cxn modelId="{D3D24AB2-40B1-4486-9DF9-A1EC85F02FBD}" type="presOf" srcId="{AED06DBC-7A4B-4829-B0DE-7D87AA5B0CA3}" destId="{DE7DD93C-2E4A-4ECC-A92E-486B4F5F50E5}" srcOrd="1" destOrd="0" presId="urn:microsoft.com/office/officeart/2005/8/layout/cycle4"/>
    <dgm:cxn modelId="{D073BBFD-814D-4E7C-A2EC-92C479377445}" type="presOf" srcId="{3CFFFAA2-481D-4E8D-92EC-96C2C7D09007}" destId="{5329723C-7508-4DF5-8733-E1D5E4BD1CC2}" srcOrd="1" destOrd="0" presId="urn:microsoft.com/office/officeart/2005/8/layout/cycle4"/>
    <dgm:cxn modelId="{C0DD110A-7AFD-4A65-8C73-2D8A5686D323}" type="presOf" srcId="{98DA25A4-D5FF-4CC1-A952-CF15B216BEA3}" destId="{B187DB46-16C7-48A2-AD88-E7784D544932}" srcOrd="0" destOrd="1" presId="urn:microsoft.com/office/officeart/2005/8/layout/cycle4"/>
    <dgm:cxn modelId="{C5CFA66A-30F0-4573-BEEA-C329CEEB18D5}" srcId="{5D2140B9-4878-4785-999F-308BC8089A98}" destId="{4935764A-5FF6-4137-B9BB-DCE4688F5656}" srcOrd="2" destOrd="0" parTransId="{F6FC1218-09F8-4C04-A12F-3DA75C65FA67}" sibTransId="{5E92EC10-99E8-4860-8287-9B4A54887C4A}"/>
    <dgm:cxn modelId="{F483DD8E-9135-4738-8B21-DCFCC0A40EB7}" srcId="{6F17750C-3A38-4FD5-BA83-0600E363AF67}" destId="{0895F04F-5AF2-43AC-A2DE-BB9102A8C624}" srcOrd="1" destOrd="0" parTransId="{52724646-C1BA-40B0-84FE-F74C0F3879B7}" sibTransId="{0CCC1E6C-5AF6-44F9-B016-4C789603568E}"/>
    <dgm:cxn modelId="{B2D57404-49B1-4DD1-89C2-264FE9F22CF2}" type="presOf" srcId="{AED06DBC-7A4B-4829-B0DE-7D87AA5B0CA3}" destId="{D1DAFC63-959C-476F-989F-461771D7D936}" srcOrd="0" destOrd="0" presId="urn:microsoft.com/office/officeart/2005/8/layout/cycle4"/>
    <dgm:cxn modelId="{990B72E8-2CD6-43EC-AA05-4842D36C1A3B}" type="presOf" srcId="{E91E69AC-3FA5-424D-8DE3-7D010BAFE57E}" destId="{899D8AF6-6CD0-442C-8F28-547D008F43FD}" srcOrd="0" destOrd="1" presId="urn:microsoft.com/office/officeart/2005/8/layout/cycle4"/>
    <dgm:cxn modelId="{899CD48C-D801-4B10-84DF-82F9E09E96D4}" type="presOf" srcId="{3C50448E-7F26-48A4-B5E3-EAC8F1054830}" destId="{B187DB46-16C7-48A2-AD88-E7784D544932}" srcOrd="0" destOrd="0" presId="urn:microsoft.com/office/officeart/2005/8/layout/cycle4"/>
    <dgm:cxn modelId="{2BA3C454-1B94-4B4B-B74D-3C945F096935}" type="presOf" srcId="{3CFFFAA2-481D-4E8D-92EC-96C2C7D09007}" destId="{86C53D41-DDA9-49B8-9121-3E914CA500D7}" srcOrd="0" destOrd="0" presId="urn:microsoft.com/office/officeart/2005/8/layout/cycle4"/>
    <dgm:cxn modelId="{4BD12AA9-A0A0-4FFA-9E47-EBB627E8519F}" type="presOf" srcId="{5D2140B9-4878-4785-999F-308BC8089A98}" destId="{2A9BA2B9-5E3A-42C3-B781-B7824458B30F}" srcOrd="0" destOrd="0" presId="urn:microsoft.com/office/officeart/2005/8/layout/cycle4"/>
    <dgm:cxn modelId="{9FFDD041-8B90-44A3-BC21-D52F9FDD14E9}" type="presParOf" srcId="{2A9BA2B9-5E3A-42C3-B781-B7824458B30F}" destId="{8DC8127E-D2CB-415D-9BA6-93B009DE381E}" srcOrd="0" destOrd="0" presId="urn:microsoft.com/office/officeart/2005/8/layout/cycle4"/>
    <dgm:cxn modelId="{A3C601A3-AEA7-468A-99E7-8B2AC7D6E794}" type="presParOf" srcId="{8DC8127E-D2CB-415D-9BA6-93B009DE381E}" destId="{3074353A-4F3D-45E8-A812-725500FB39EB}" srcOrd="0" destOrd="0" presId="urn:microsoft.com/office/officeart/2005/8/layout/cycle4"/>
    <dgm:cxn modelId="{87DCC16B-D1C5-44D5-88B9-E07432385EB6}" type="presParOf" srcId="{3074353A-4F3D-45E8-A812-725500FB39EB}" destId="{B187DB46-16C7-48A2-AD88-E7784D544932}" srcOrd="0" destOrd="0" presId="urn:microsoft.com/office/officeart/2005/8/layout/cycle4"/>
    <dgm:cxn modelId="{3599A9E1-4AF6-4B35-B1D1-19D36A039170}" type="presParOf" srcId="{3074353A-4F3D-45E8-A812-725500FB39EB}" destId="{8D9BB0E0-835D-47A6-B232-0E612C4E63B7}" srcOrd="1" destOrd="0" presId="urn:microsoft.com/office/officeart/2005/8/layout/cycle4"/>
    <dgm:cxn modelId="{80C357DB-8971-4CBD-84D4-C4FBD9AEACB2}" type="presParOf" srcId="{8DC8127E-D2CB-415D-9BA6-93B009DE381E}" destId="{B1AF9F24-A58A-40F2-BDFC-2CBB159B2B9F}" srcOrd="1" destOrd="0" presId="urn:microsoft.com/office/officeart/2005/8/layout/cycle4"/>
    <dgm:cxn modelId="{C26B55D6-42D2-49A8-966E-C4A01E73F5BD}" type="presParOf" srcId="{B1AF9F24-A58A-40F2-BDFC-2CBB159B2B9F}" destId="{899D8AF6-6CD0-442C-8F28-547D008F43FD}" srcOrd="0" destOrd="0" presId="urn:microsoft.com/office/officeart/2005/8/layout/cycle4"/>
    <dgm:cxn modelId="{0A3D652F-5CAB-47AD-8DA0-993263281F39}" type="presParOf" srcId="{B1AF9F24-A58A-40F2-BDFC-2CBB159B2B9F}" destId="{FD03EC2A-F3C6-4664-A688-B05D5059D2DD}" srcOrd="1" destOrd="0" presId="urn:microsoft.com/office/officeart/2005/8/layout/cycle4"/>
    <dgm:cxn modelId="{2AF51795-6B73-4BD5-B727-9366040F166A}" type="presParOf" srcId="{8DC8127E-D2CB-415D-9BA6-93B009DE381E}" destId="{8A06E3D6-2A79-4CC0-953A-34744B004692}" srcOrd="2" destOrd="0" presId="urn:microsoft.com/office/officeart/2005/8/layout/cycle4"/>
    <dgm:cxn modelId="{C0257E7C-A557-4444-A4AB-FC25EA6552C8}" type="presParOf" srcId="{8A06E3D6-2A79-4CC0-953A-34744B004692}" destId="{D1DAFC63-959C-476F-989F-461771D7D936}" srcOrd="0" destOrd="0" presId="urn:microsoft.com/office/officeart/2005/8/layout/cycle4"/>
    <dgm:cxn modelId="{575F7F8A-5F5B-4530-AF40-EBE7D2808DC1}" type="presParOf" srcId="{8A06E3D6-2A79-4CC0-953A-34744B004692}" destId="{DE7DD93C-2E4A-4ECC-A92E-486B4F5F50E5}" srcOrd="1" destOrd="0" presId="urn:microsoft.com/office/officeart/2005/8/layout/cycle4"/>
    <dgm:cxn modelId="{712793A2-44D1-4C20-85D8-831028FF3A90}" type="presParOf" srcId="{8DC8127E-D2CB-415D-9BA6-93B009DE381E}" destId="{B0D366C8-5336-4242-8EAD-D8E55F698819}" srcOrd="3" destOrd="0" presId="urn:microsoft.com/office/officeart/2005/8/layout/cycle4"/>
    <dgm:cxn modelId="{F18CFBAB-2377-4787-B637-7206BFA51D27}" type="presParOf" srcId="{B0D366C8-5336-4242-8EAD-D8E55F698819}" destId="{86C53D41-DDA9-49B8-9121-3E914CA500D7}" srcOrd="0" destOrd="0" presId="urn:microsoft.com/office/officeart/2005/8/layout/cycle4"/>
    <dgm:cxn modelId="{0EAC06CA-AF49-4C9C-8C0B-A1CD08B0DBD8}" type="presParOf" srcId="{B0D366C8-5336-4242-8EAD-D8E55F698819}" destId="{5329723C-7508-4DF5-8733-E1D5E4BD1CC2}" srcOrd="1" destOrd="0" presId="urn:microsoft.com/office/officeart/2005/8/layout/cycle4"/>
    <dgm:cxn modelId="{37908E91-0BA1-4FCD-B8BC-B745DFC58CB5}" type="presParOf" srcId="{8DC8127E-D2CB-415D-9BA6-93B009DE381E}" destId="{93412D2A-095A-4646-B2E8-1A7CC78B8DB6}" srcOrd="4" destOrd="0" presId="urn:microsoft.com/office/officeart/2005/8/layout/cycle4"/>
    <dgm:cxn modelId="{05831CC2-8F9B-4DBB-91A7-7CF083420AC0}" type="presParOf" srcId="{2A9BA2B9-5E3A-42C3-B781-B7824458B30F}" destId="{9FA95EB0-1CB4-4A02-AC91-7288497A7121}" srcOrd="1" destOrd="0" presId="urn:microsoft.com/office/officeart/2005/8/layout/cycle4"/>
    <dgm:cxn modelId="{251E07C2-5D8E-444D-BAD9-316F645BBA07}" type="presParOf" srcId="{9FA95EB0-1CB4-4A02-AC91-7288497A7121}" destId="{8A4A6720-D9E2-432F-9411-AF8D9C74EDE5}" srcOrd="0" destOrd="0" presId="urn:microsoft.com/office/officeart/2005/8/layout/cycle4"/>
    <dgm:cxn modelId="{9F2F735C-0D83-421D-B3FD-3F3A8475C35E}" type="presParOf" srcId="{9FA95EB0-1CB4-4A02-AC91-7288497A7121}" destId="{824F8644-B60A-44C1-A7EB-ECA72254FA80}" srcOrd="1" destOrd="0" presId="urn:microsoft.com/office/officeart/2005/8/layout/cycle4"/>
    <dgm:cxn modelId="{CEC7A414-F200-494B-9477-D4D949A79FFF}" type="presParOf" srcId="{9FA95EB0-1CB4-4A02-AC91-7288497A7121}" destId="{248FC90E-167A-4220-9DBE-F9220FEBBAB9}" srcOrd="2" destOrd="0" presId="urn:microsoft.com/office/officeart/2005/8/layout/cycle4"/>
    <dgm:cxn modelId="{77E10F87-4C8C-4780-B4BA-C43CFF1768A7}" type="presParOf" srcId="{9FA95EB0-1CB4-4A02-AC91-7288497A7121}" destId="{B7EC8BFF-974D-4165-9F6B-FD1572F6E73C}" srcOrd="3" destOrd="0" presId="urn:microsoft.com/office/officeart/2005/8/layout/cycle4"/>
    <dgm:cxn modelId="{F96363B6-13B3-4A10-8FC7-2ECAAE2DA1C9}" type="presParOf" srcId="{9FA95EB0-1CB4-4A02-AC91-7288497A7121}" destId="{2D03B194-0850-450C-A495-88F6FA545DA5}" srcOrd="4" destOrd="0" presId="urn:microsoft.com/office/officeart/2005/8/layout/cycle4"/>
    <dgm:cxn modelId="{DBF4E589-4FA6-4C21-B4DF-CEE1F8889190}" type="presParOf" srcId="{2A9BA2B9-5E3A-42C3-B781-B7824458B30F}" destId="{5D92A936-2F25-4D53-AFB7-081984902E5E}" srcOrd="2" destOrd="0" presId="urn:microsoft.com/office/officeart/2005/8/layout/cycle4"/>
    <dgm:cxn modelId="{1DFCF9E4-A72D-4951-A364-EAE4AC75CEED}" type="presParOf" srcId="{2A9BA2B9-5E3A-42C3-B781-B7824458B30F}" destId="{547056D5-05E1-40B7-B354-64B743AF374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4B9B40-C743-42D8-B1AC-EA57A57359F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de-DE"/>
        </a:p>
      </dgm:t>
    </dgm:pt>
    <dgm:pt modelId="{8D47EDEB-0006-483F-815F-56F66B248561}">
      <dgm:prSet phldrT="[Text]" custT="1"/>
      <dgm:spPr/>
      <dgm:t>
        <a:bodyPr/>
        <a:lstStyle/>
        <a:p>
          <a:r>
            <a:rPr lang="de-DE" sz="1600" dirty="0"/>
            <a:t>Analysephase:</a:t>
          </a:r>
        </a:p>
      </dgm:t>
    </dgm:pt>
    <dgm:pt modelId="{1E0C985C-4247-4031-B8EE-F87A9822592C}" type="parTrans" cxnId="{FB6F6023-7279-4C12-A9DB-A6D504EBC751}">
      <dgm:prSet/>
      <dgm:spPr/>
      <dgm:t>
        <a:bodyPr/>
        <a:lstStyle/>
        <a:p>
          <a:endParaRPr lang="de-DE"/>
        </a:p>
      </dgm:t>
    </dgm:pt>
    <dgm:pt modelId="{203357E5-78F0-47B0-BD9B-B3C3E9499649}" type="sibTrans" cxnId="{FB6F6023-7279-4C12-A9DB-A6D504EBC751}">
      <dgm:prSet/>
      <dgm:spPr/>
      <dgm:t>
        <a:bodyPr/>
        <a:lstStyle/>
        <a:p>
          <a:endParaRPr lang="de-DE"/>
        </a:p>
      </dgm:t>
    </dgm:pt>
    <dgm:pt modelId="{6724A55C-E7A9-4EEA-937C-E81806069C5E}">
      <dgm:prSet phldrT="[Text]" custT="1"/>
      <dgm:spPr/>
      <dgm:t>
        <a:bodyPr/>
        <a:lstStyle/>
        <a:p>
          <a:r>
            <a:rPr lang="de-DE" sz="1600" dirty="0"/>
            <a:t>Entscheidungsphase:</a:t>
          </a:r>
        </a:p>
      </dgm:t>
    </dgm:pt>
    <dgm:pt modelId="{9420B16F-314F-406D-A4FD-E997360B1E82}" type="parTrans" cxnId="{421EE9FD-2684-4F37-B634-C3846948AA59}">
      <dgm:prSet/>
      <dgm:spPr/>
      <dgm:t>
        <a:bodyPr/>
        <a:lstStyle/>
        <a:p>
          <a:endParaRPr lang="de-DE"/>
        </a:p>
      </dgm:t>
    </dgm:pt>
    <dgm:pt modelId="{4D6FE64D-E12F-4769-820C-5C30DBA110B6}" type="sibTrans" cxnId="{421EE9FD-2684-4F37-B634-C3846948AA59}">
      <dgm:prSet/>
      <dgm:spPr/>
      <dgm:t>
        <a:bodyPr/>
        <a:lstStyle/>
        <a:p>
          <a:endParaRPr lang="de-DE"/>
        </a:p>
      </dgm:t>
    </dgm:pt>
    <dgm:pt modelId="{93745A46-3087-4E6D-9B45-E629F5E43C58}">
      <dgm:prSet phldrT="[Text]" custT="1"/>
      <dgm:spPr/>
      <dgm:t>
        <a:bodyPr/>
        <a:lstStyle/>
        <a:p>
          <a:r>
            <a:rPr lang="de-DE" sz="1600" dirty="0"/>
            <a:t>Umsetzungsphase:</a:t>
          </a:r>
        </a:p>
      </dgm:t>
    </dgm:pt>
    <dgm:pt modelId="{F16215FF-5B8A-41A5-BF7A-B2CB76AAB5D7}" type="parTrans" cxnId="{2F2558D5-6601-43C3-BABF-591F7F715FD1}">
      <dgm:prSet/>
      <dgm:spPr/>
      <dgm:t>
        <a:bodyPr/>
        <a:lstStyle/>
        <a:p>
          <a:endParaRPr lang="de-DE"/>
        </a:p>
      </dgm:t>
    </dgm:pt>
    <dgm:pt modelId="{DFB7885B-6D3B-48BB-A6F0-8940175B4DD1}" type="sibTrans" cxnId="{2F2558D5-6601-43C3-BABF-591F7F715FD1}">
      <dgm:prSet/>
      <dgm:spPr/>
      <dgm:t>
        <a:bodyPr/>
        <a:lstStyle/>
        <a:p>
          <a:endParaRPr lang="de-DE"/>
        </a:p>
      </dgm:t>
    </dgm:pt>
    <dgm:pt modelId="{C88A1356-3B50-4B90-840F-303E461A8E36}">
      <dgm:prSet phldrT="[Text]" custT="1"/>
      <dgm:spPr/>
      <dgm:t>
        <a:bodyPr/>
        <a:lstStyle/>
        <a:p>
          <a:r>
            <a:rPr lang="de-DE" sz="1200" dirty="0"/>
            <a:t>Welcher Bestand existiert bereits, welche Erfahrungen mit der Errichtung und Verwaltung von Beständen liegen vor?</a:t>
          </a:r>
        </a:p>
      </dgm:t>
    </dgm:pt>
    <dgm:pt modelId="{082126FC-4607-4522-B10B-9FE63CA835E5}" type="parTrans" cxnId="{B06B2A2A-2985-4EA7-A8B0-1C9D5D14322A}">
      <dgm:prSet/>
      <dgm:spPr/>
      <dgm:t>
        <a:bodyPr/>
        <a:lstStyle/>
        <a:p>
          <a:endParaRPr lang="de-DE"/>
        </a:p>
      </dgm:t>
    </dgm:pt>
    <dgm:pt modelId="{09713858-BCAC-4BC6-8EA4-A402CF9A68D9}" type="sibTrans" cxnId="{B06B2A2A-2985-4EA7-A8B0-1C9D5D14322A}">
      <dgm:prSet/>
      <dgm:spPr/>
      <dgm:t>
        <a:bodyPr/>
        <a:lstStyle/>
        <a:p>
          <a:endParaRPr lang="de-DE"/>
        </a:p>
      </dgm:t>
    </dgm:pt>
    <dgm:pt modelId="{7B60F8A5-DFC6-47D9-9B60-26CC83A07D53}">
      <dgm:prSet phldrT="[Text]" custT="1"/>
      <dgm:spPr/>
      <dgm:t>
        <a:bodyPr/>
        <a:lstStyle/>
        <a:p>
          <a:r>
            <a:rPr lang="de-DE" sz="1200" dirty="0"/>
            <a:t>Was sind die wirtschaftlichen, steuerlichen und kommunalrechtlichen Rahmenbedingungen?</a:t>
          </a:r>
        </a:p>
      </dgm:t>
    </dgm:pt>
    <dgm:pt modelId="{E675EE23-E369-41FE-9019-9007B7FB3DF6}" type="parTrans" cxnId="{CE497A3B-188A-4EE9-B674-EB0F8A85856F}">
      <dgm:prSet/>
      <dgm:spPr/>
      <dgm:t>
        <a:bodyPr/>
        <a:lstStyle/>
        <a:p>
          <a:endParaRPr lang="de-DE"/>
        </a:p>
      </dgm:t>
    </dgm:pt>
    <dgm:pt modelId="{5D9D8749-96D4-473A-AEDD-D419EC570129}" type="sibTrans" cxnId="{CE497A3B-188A-4EE9-B674-EB0F8A85856F}">
      <dgm:prSet/>
      <dgm:spPr/>
      <dgm:t>
        <a:bodyPr/>
        <a:lstStyle/>
        <a:p>
          <a:endParaRPr lang="de-DE"/>
        </a:p>
      </dgm:t>
    </dgm:pt>
    <dgm:pt modelId="{430D8383-0406-4C69-B17A-7DB62DEE97B3}">
      <dgm:prSet phldrT="[Text]" custT="1"/>
      <dgm:spPr/>
      <dgm:t>
        <a:bodyPr/>
        <a:lstStyle/>
        <a:p>
          <a:r>
            <a:rPr lang="de-DE" sz="1200" dirty="0"/>
            <a:t>Festlegung der Aufgaben des Unternehmens, Festlegung der Rechtsform und der steuerlichen Ausgestaltung</a:t>
          </a:r>
        </a:p>
      </dgm:t>
    </dgm:pt>
    <dgm:pt modelId="{DAC8DEDC-FC5A-466D-8F2B-99ED1E8A6A8E}" type="parTrans" cxnId="{98C45391-40AF-4527-BED3-809BCE08E476}">
      <dgm:prSet/>
      <dgm:spPr/>
      <dgm:t>
        <a:bodyPr/>
        <a:lstStyle/>
        <a:p>
          <a:endParaRPr lang="de-DE"/>
        </a:p>
      </dgm:t>
    </dgm:pt>
    <dgm:pt modelId="{E364CA7D-BD7E-4CD7-91D8-0A2788AD3418}" type="sibTrans" cxnId="{98C45391-40AF-4527-BED3-809BCE08E476}">
      <dgm:prSet/>
      <dgm:spPr/>
      <dgm:t>
        <a:bodyPr/>
        <a:lstStyle/>
        <a:p>
          <a:endParaRPr lang="de-DE"/>
        </a:p>
      </dgm:t>
    </dgm:pt>
    <dgm:pt modelId="{CE21215C-01A8-43FA-B953-700492480720}">
      <dgm:prSet phldrT="[Text]" custT="1"/>
      <dgm:spPr/>
      <dgm:t>
        <a:bodyPr/>
        <a:lstStyle/>
        <a:p>
          <a:r>
            <a:rPr lang="de-DE" sz="1200" dirty="0"/>
            <a:t>Was ist die Zielsetzung des neu zu gründenden Unternehmens, gibt es strategische Alternativen zur Gründung?</a:t>
          </a:r>
        </a:p>
      </dgm:t>
    </dgm:pt>
    <dgm:pt modelId="{FA73BFB7-3937-4CA5-891A-E299EF1C7706}" type="parTrans" cxnId="{0C1B61BE-73CA-43CB-803C-63490783BF27}">
      <dgm:prSet/>
      <dgm:spPr/>
      <dgm:t>
        <a:bodyPr/>
        <a:lstStyle/>
        <a:p>
          <a:endParaRPr lang="de-DE"/>
        </a:p>
      </dgm:t>
    </dgm:pt>
    <dgm:pt modelId="{BE3F2738-6DAA-450C-A40B-B15F0325CBA9}" type="sibTrans" cxnId="{0C1B61BE-73CA-43CB-803C-63490783BF27}">
      <dgm:prSet/>
      <dgm:spPr/>
      <dgm:t>
        <a:bodyPr/>
        <a:lstStyle/>
        <a:p>
          <a:endParaRPr lang="de-DE"/>
        </a:p>
      </dgm:t>
    </dgm:pt>
    <dgm:pt modelId="{B8C2039B-3BB0-4DE4-BEA9-6A910BB2EE0D}">
      <dgm:prSet phldrT="[Text]" custT="1"/>
      <dgm:spPr/>
      <dgm:t>
        <a:bodyPr/>
        <a:lstStyle/>
        <a:p>
          <a:r>
            <a:rPr lang="de-DE" sz="1200" dirty="0"/>
            <a:t>Entwicklung eines Zeit- und Budgetrahmens für die Gründung</a:t>
          </a:r>
        </a:p>
      </dgm:t>
    </dgm:pt>
    <dgm:pt modelId="{04F1289E-D105-4940-B58E-4BFB63700C2C}" type="parTrans" cxnId="{6354AB2B-A9EB-4319-BF82-38EBA8700424}">
      <dgm:prSet/>
      <dgm:spPr/>
      <dgm:t>
        <a:bodyPr/>
        <a:lstStyle/>
        <a:p>
          <a:endParaRPr lang="de-DE"/>
        </a:p>
      </dgm:t>
    </dgm:pt>
    <dgm:pt modelId="{701C02A9-58C9-43E6-A32D-DAB9F9C435DB}" type="sibTrans" cxnId="{6354AB2B-A9EB-4319-BF82-38EBA8700424}">
      <dgm:prSet/>
      <dgm:spPr/>
      <dgm:t>
        <a:bodyPr/>
        <a:lstStyle/>
        <a:p>
          <a:endParaRPr lang="de-DE"/>
        </a:p>
      </dgm:t>
    </dgm:pt>
    <dgm:pt modelId="{15BE5AF3-E1DE-4D59-9E60-9702BF365705}">
      <dgm:prSet phldrT="[Text]" custT="1"/>
      <dgm:spPr/>
      <dgm:t>
        <a:bodyPr/>
        <a:lstStyle/>
        <a:p>
          <a:r>
            <a:rPr lang="de-DE" sz="1200" dirty="0"/>
            <a:t>Implementierung eines Projektteams</a:t>
          </a:r>
        </a:p>
      </dgm:t>
    </dgm:pt>
    <dgm:pt modelId="{38E36C47-3DBF-4207-9237-811BB06618D3}" type="parTrans" cxnId="{8FFDD511-4C66-4995-BF9D-1DA37EF443D1}">
      <dgm:prSet/>
      <dgm:spPr/>
      <dgm:t>
        <a:bodyPr/>
        <a:lstStyle/>
        <a:p>
          <a:endParaRPr lang="de-DE"/>
        </a:p>
      </dgm:t>
    </dgm:pt>
    <dgm:pt modelId="{D1EBE8B6-8BAB-4A36-92AB-D5CE3A694F69}" type="sibTrans" cxnId="{8FFDD511-4C66-4995-BF9D-1DA37EF443D1}">
      <dgm:prSet/>
      <dgm:spPr/>
      <dgm:t>
        <a:bodyPr/>
        <a:lstStyle/>
        <a:p>
          <a:endParaRPr lang="de-DE"/>
        </a:p>
      </dgm:t>
    </dgm:pt>
    <dgm:pt modelId="{6716A1EC-9836-4526-968A-95645A5BB665}">
      <dgm:prSet custT="1"/>
      <dgm:spPr/>
      <dgm:t>
        <a:bodyPr/>
        <a:lstStyle/>
        <a:p>
          <a:r>
            <a:rPr lang="de-DE" sz="1200" dirty="0"/>
            <a:t>Durchführung der Gründung und Überführung in den Regelbetrieb</a:t>
          </a:r>
        </a:p>
      </dgm:t>
    </dgm:pt>
    <dgm:pt modelId="{DB1B236D-18C8-4FBB-9B30-F8C0F054766D}" type="parTrans" cxnId="{FC0BFBC4-3776-4B82-A1ED-05390C402C5F}">
      <dgm:prSet/>
      <dgm:spPr/>
      <dgm:t>
        <a:bodyPr/>
        <a:lstStyle/>
        <a:p>
          <a:endParaRPr lang="de-DE"/>
        </a:p>
      </dgm:t>
    </dgm:pt>
    <dgm:pt modelId="{A1B1CF25-7451-4D24-B2D6-2631AAA17280}" type="sibTrans" cxnId="{FC0BFBC4-3776-4B82-A1ED-05390C402C5F}">
      <dgm:prSet/>
      <dgm:spPr/>
      <dgm:t>
        <a:bodyPr/>
        <a:lstStyle/>
        <a:p>
          <a:endParaRPr lang="de-DE"/>
        </a:p>
      </dgm:t>
    </dgm:pt>
    <dgm:pt modelId="{D4F0A4EE-5028-469F-A6EF-7031A9B8FAA1}">
      <dgm:prSet custT="1"/>
      <dgm:spPr/>
      <dgm:t>
        <a:bodyPr/>
        <a:lstStyle/>
        <a:p>
          <a:r>
            <a:rPr lang="de-DE" sz="1200" dirty="0"/>
            <a:t>Einführung der notwendigen Berichts- und </a:t>
          </a:r>
          <a:r>
            <a:rPr lang="de-DE" sz="1200" dirty="0" err="1"/>
            <a:t>Controllingsysteme</a:t>
          </a:r>
          <a:endParaRPr lang="de-DE" sz="1200" dirty="0"/>
        </a:p>
      </dgm:t>
    </dgm:pt>
    <dgm:pt modelId="{9B3D3300-6B74-43FF-9165-57F6100C2D1A}" type="parTrans" cxnId="{CFE9E5FD-7F33-4FDA-B92E-73F5C34B3C70}">
      <dgm:prSet/>
      <dgm:spPr/>
      <dgm:t>
        <a:bodyPr/>
        <a:lstStyle/>
        <a:p>
          <a:endParaRPr lang="de-DE"/>
        </a:p>
      </dgm:t>
    </dgm:pt>
    <dgm:pt modelId="{4556268A-E117-499D-94E5-7D17BAAD725B}" type="sibTrans" cxnId="{CFE9E5FD-7F33-4FDA-B92E-73F5C34B3C70}">
      <dgm:prSet/>
      <dgm:spPr/>
      <dgm:t>
        <a:bodyPr/>
        <a:lstStyle/>
        <a:p>
          <a:endParaRPr lang="de-DE"/>
        </a:p>
      </dgm:t>
    </dgm:pt>
    <dgm:pt modelId="{A04114C5-58D8-4EF8-8D3F-993DD78C0188}">
      <dgm:prSet custT="1"/>
      <dgm:spPr/>
      <dgm:t>
        <a:bodyPr/>
        <a:lstStyle/>
        <a:p>
          <a:r>
            <a:rPr lang="de-DE" sz="1200" dirty="0"/>
            <a:t>Einbindung in die kommunale Beteiligungsverwaltung</a:t>
          </a:r>
        </a:p>
      </dgm:t>
    </dgm:pt>
    <dgm:pt modelId="{46FD8613-5025-463D-9039-BBAB0BFBCE7D}" type="parTrans" cxnId="{510E3B4D-F249-452C-ABB4-8FC3E2AC49B3}">
      <dgm:prSet/>
      <dgm:spPr/>
      <dgm:t>
        <a:bodyPr/>
        <a:lstStyle/>
        <a:p>
          <a:endParaRPr lang="de-DE"/>
        </a:p>
      </dgm:t>
    </dgm:pt>
    <dgm:pt modelId="{5933F390-2D2C-4E34-ACF3-83B6E41F0495}" type="sibTrans" cxnId="{510E3B4D-F249-452C-ABB4-8FC3E2AC49B3}">
      <dgm:prSet/>
      <dgm:spPr/>
      <dgm:t>
        <a:bodyPr/>
        <a:lstStyle/>
        <a:p>
          <a:endParaRPr lang="de-DE"/>
        </a:p>
      </dgm:t>
    </dgm:pt>
    <dgm:pt modelId="{EF6CFEAA-C64E-4465-B8D3-F2B955ABC429}" type="pres">
      <dgm:prSet presAssocID="{0B4B9B40-C743-42D8-B1AC-EA57A57359FA}" presName="Name0" presStyleCnt="0">
        <dgm:presLayoutVars>
          <dgm:chMax val="7"/>
          <dgm:chPref val="7"/>
          <dgm:dir/>
        </dgm:presLayoutVars>
      </dgm:prSet>
      <dgm:spPr/>
      <dgm:t>
        <a:bodyPr/>
        <a:lstStyle/>
        <a:p>
          <a:endParaRPr lang="de-DE"/>
        </a:p>
      </dgm:t>
    </dgm:pt>
    <dgm:pt modelId="{6221B0B7-F2BB-4936-A31E-9490C1F9BF3A}" type="pres">
      <dgm:prSet presAssocID="{0B4B9B40-C743-42D8-B1AC-EA57A57359FA}" presName="Name1" presStyleCnt="0"/>
      <dgm:spPr/>
    </dgm:pt>
    <dgm:pt modelId="{9ADC33D5-BB4A-4769-802A-86A20356C91B}" type="pres">
      <dgm:prSet presAssocID="{0B4B9B40-C743-42D8-B1AC-EA57A57359FA}" presName="cycle" presStyleCnt="0"/>
      <dgm:spPr/>
    </dgm:pt>
    <dgm:pt modelId="{8F635BFD-3461-4093-89C7-CF48664C81C9}" type="pres">
      <dgm:prSet presAssocID="{0B4B9B40-C743-42D8-B1AC-EA57A57359FA}" presName="srcNode" presStyleLbl="node1" presStyleIdx="0" presStyleCnt="3"/>
      <dgm:spPr/>
    </dgm:pt>
    <dgm:pt modelId="{29ED1D7E-DC90-49B3-A57E-A4C193585055}" type="pres">
      <dgm:prSet presAssocID="{0B4B9B40-C743-42D8-B1AC-EA57A57359FA}" presName="conn" presStyleLbl="parChTrans1D2" presStyleIdx="0" presStyleCnt="1"/>
      <dgm:spPr/>
      <dgm:t>
        <a:bodyPr/>
        <a:lstStyle/>
        <a:p>
          <a:endParaRPr lang="de-DE"/>
        </a:p>
      </dgm:t>
    </dgm:pt>
    <dgm:pt modelId="{610D6B2F-6D27-4083-9AD4-E2C3F77D7103}" type="pres">
      <dgm:prSet presAssocID="{0B4B9B40-C743-42D8-B1AC-EA57A57359FA}" presName="extraNode" presStyleLbl="node1" presStyleIdx="0" presStyleCnt="3"/>
      <dgm:spPr/>
    </dgm:pt>
    <dgm:pt modelId="{AD992BEB-E1AC-42E1-B3F9-B23999F96371}" type="pres">
      <dgm:prSet presAssocID="{0B4B9B40-C743-42D8-B1AC-EA57A57359FA}" presName="dstNode" presStyleLbl="node1" presStyleIdx="0" presStyleCnt="3"/>
      <dgm:spPr/>
    </dgm:pt>
    <dgm:pt modelId="{6C006E4C-114F-4359-AE0B-145274461CC5}" type="pres">
      <dgm:prSet presAssocID="{8D47EDEB-0006-483F-815F-56F66B248561}" presName="text_1" presStyleLbl="node1" presStyleIdx="0" presStyleCnt="3" custScaleY="109869">
        <dgm:presLayoutVars>
          <dgm:bulletEnabled val="1"/>
        </dgm:presLayoutVars>
      </dgm:prSet>
      <dgm:spPr/>
      <dgm:t>
        <a:bodyPr/>
        <a:lstStyle/>
        <a:p>
          <a:endParaRPr lang="de-DE"/>
        </a:p>
      </dgm:t>
    </dgm:pt>
    <dgm:pt modelId="{2B74E26E-63D6-46EE-A059-80E022EFCC26}" type="pres">
      <dgm:prSet presAssocID="{8D47EDEB-0006-483F-815F-56F66B248561}" presName="accent_1" presStyleCnt="0"/>
      <dgm:spPr/>
    </dgm:pt>
    <dgm:pt modelId="{A6765E6E-3163-4CB6-A7A4-797C9A672DA9}" type="pres">
      <dgm:prSet presAssocID="{8D47EDEB-0006-483F-815F-56F66B248561}" presName="accentRepeatNode" presStyleLbl="solidFgAcc1" presStyleIdx="0" presStyleCnt="3"/>
      <dgm:spPr/>
    </dgm:pt>
    <dgm:pt modelId="{EC8DACA4-0025-4A59-9168-0F79BB67F8D6}" type="pres">
      <dgm:prSet presAssocID="{6724A55C-E7A9-4EEA-937C-E81806069C5E}" presName="text_2" presStyleLbl="node1" presStyleIdx="1" presStyleCnt="3" custScaleY="109869">
        <dgm:presLayoutVars>
          <dgm:bulletEnabled val="1"/>
        </dgm:presLayoutVars>
      </dgm:prSet>
      <dgm:spPr/>
      <dgm:t>
        <a:bodyPr/>
        <a:lstStyle/>
        <a:p>
          <a:endParaRPr lang="de-DE"/>
        </a:p>
      </dgm:t>
    </dgm:pt>
    <dgm:pt modelId="{48EE70F1-6B69-45D8-BC38-FCCA9320D10D}" type="pres">
      <dgm:prSet presAssocID="{6724A55C-E7A9-4EEA-937C-E81806069C5E}" presName="accent_2" presStyleCnt="0"/>
      <dgm:spPr/>
    </dgm:pt>
    <dgm:pt modelId="{548F15FE-A5DA-4CB5-89F1-2F62D9E092A0}" type="pres">
      <dgm:prSet presAssocID="{6724A55C-E7A9-4EEA-937C-E81806069C5E}" presName="accentRepeatNode" presStyleLbl="solidFgAcc1" presStyleIdx="1" presStyleCnt="3"/>
      <dgm:spPr/>
    </dgm:pt>
    <dgm:pt modelId="{1612D9A1-47D6-4D1D-9C56-C060011882FD}" type="pres">
      <dgm:prSet presAssocID="{93745A46-3087-4E6D-9B45-E629F5E43C58}" presName="text_3" presStyleLbl="node1" presStyleIdx="2" presStyleCnt="3" custScaleY="109869">
        <dgm:presLayoutVars>
          <dgm:bulletEnabled val="1"/>
        </dgm:presLayoutVars>
      </dgm:prSet>
      <dgm:spPr/>
      <dgm:t>
        <a:bodyPr/>
        <a:lstStyle/>
        <a:p>
          <a:endParaRPr lang="de-DE"/>
        </a:p>
      </dgm:t>
    </dgm:pt>
    <dgm:pt modelId="{488D628A-4709-47A7-8345-0CBDDB3A949D}" type="pres">
      <dgm:prSet presAssocID="{93745A46-3087-4E6D-9B45-E629F5E43C58}" presName="accent_3" presStyleCnt="0"/>
      <dgm:spPr/>
    </dgm:pt>
    <dgm:pt modelId="{0F47217F-DF2F-4437-A816-1A8F48445DF7}" type="pres">
      <dgm:prSet presAssocID="{93745A46-3087-4E6D-9B45-E629F5E43C58}" presName="accentRepeatNode" presStyleLbl="solidFgAcc1" presStyleIdx="2" presStyleCnt="3"/>
      <dgm:spPr/>
    </dgm:pt>
  </dgm:ptLst>
  <dgm:cxnLst>
    <dgm:cxn modelId="{2841A8E1-96BF-4099-B308-33B83052A4E0}" type="presOf" srcId="{7B60F8A5-DFC6-47D9-9B60-26CC83A07D53}" destId="{6C006E4C-114F-4359-AE0B-145274461CC5}" srcOrd="0" destOrd="3" presId="urn:microsoft.com/office/officeart/2008/layout/VerticalCurvedList"/>
    <dgm:cxn modelId="{FC0BFBC4-3776-4B82-A1ED-05390C402C5F}" srcId="{93745A46-3087-4E6D-9B45-E629F5E43C58}" destId="{6716A1EC-9836-4526-968A-95645A5BB665}" srcOrd="0" destOrd="0" parTransId="{DB1B236D-18C8-4FBB-9B30-F8C0F054766D}" sibTransId="{A1B1CF25-7451-4D24-B2D6-2631AAA17280}"/>
    <dgm:cxn modelId="{4EF70626-6EDD-4E77-8B2B-BBBA6CC10994}" type="presOf" srcId="{0B4B9B40-C743-42D8-B1AC-EA57A57359FA}" destId="{EF6CFEAA-C64E-4465-B8D3-F2B955ABC429}" srcOrd="0" destOrd="0" presId="urn:microsoft.com/office/officeart/2008/layout/VerticalCurvedList"/>
    <dgm:cxn modelId="{3BE74EB6-8DFA-436C-82E8-42482DEAC240}" type="presOf" srcId="{D4F0A4EE-5028-469F-A6EF-7031A9B8FAA1}" destId="{1612D9A1-47D6-4D1D-9C56-C060011882FD}" srcOrd="0" destOrd="2" presId="urn:microsoft.com/office/officeart/2008/layout/VerticalCurvedList"/>
    <dgm:cxn modelId="{CE497A3B-188A-4EE9-B674-EB0F8A85856F}" srcId="{8D47EDEB-0006-483F-815F-56F66B248561}" destId="{7B60F8A5-DFC6-47D9-9B60-26CC83A07D53}" srcOrd="2" destOrd="0" parTransId="{E675EE23-E369-41FE-9019-9007B7FB3DF6}" sibTransId="{5D9D8749-96D4-473A-AEDD-D419EC570129}"/>
    <dgm:cxn modelId="{0C1B61BE-73CA-43CB-803C-63490783BF27}" srcId="{8D47EDEB-0006-483F-815F-56F66B248561}" destId="{CE21215C-01A8-43FA-B953-700492480720}" srcOrd="0" destOrd="0" parTransId="{FA73BFB7-3937-4CA5-891A-E299EF1C7706}" sibTransId="{BE3F2738-6DAA-450C-A40B-B15F0325CBA9}"/>
    <dgm:cxn modelId="{7E2B3606-B612-4EDF-B15D-5C49DDFED501}" type="presOf" srcId="{430D8383-0406-4C69-B17A-7DB62DEE97B3}" destId="{EC8DACA4-0025-4A59-9168-0F79BB67F8D6}" srcOrd="0" destOrd="1" presId="urn:microsoft.com/office/officeart/2008/layout/VerticalCurvedList"/>
    <dgm:cxn modelId="{56D3FB36-E922-4C45-A70F-4D13B19FDCC9}" type="presOf" srcId="{C88A1356-3B50-4B90-840F-303E461A8E36}" destId="{6C006E4C-114F-4359-AE0B-145274461CC5}" srcOrd="0" destOrd="2" presId="urn:microsoft.com/office/officeart/2008/layout/VerticalCurvedList"/>
    <dgm:cxn modelId="{B06B2A2A-2985-4EA7-A8B0-1C9D5D14322A}" srcId="{8D47EDEB-0006-483F-815F-56F66B248561}" destId="{C88A1356-3B50-4B90-840F-303E461A8E36}" srcOrd="1" destOrd="0" parTransId="{082126FC-4607-4522-B10B-9FE63CA835E5}" sibTransId="{09713858-BCAC-4BC6-8EA4-A402CF9A68D9}"/>
    <dgm:cxn modelId="{510E3B4D-F249-452C-ABB4-8FC3E2AC49B3}" srcId="{93745A46-3087-4E6D-9B45-E629F5E43C58}" destId="{A04114C5-58D8-4EF8-8D3F-993DD78C0188}" srcOrd="2" destOrd="0" parTransId="{46FD8613-5025-463D-9039-BBAB0BFBCE7D}" sibTransId="{5933F390-2D2C-4E34-ACF3-83B6E41F0495}"/>
    <dgm:cxn modelId="{C515083B-E099-4A9D-90CE-E3A9F41B98C0}" type="presOf" srcId="{CE21215C-01A8-43FA-B953-700492480720}" destId="{6C006E4C-114F-4359-AE0B-145274461CC5}" srcOrd="0" destOrd="1" presId="urn:microsoft.com/office/officeart/2008/layout/VerticalCurvedList"/>
    <dgm:cxn modelId="{CFE9E5FD-7F33-4FDA-B92E-73F5C34B3C70}" srcId="{93745A46-3087-4E6D-9B45-E629F5E43C58}" destId="{D4F0A4EE-5028-469F-A6EF-7031A9B8FAA1}" srcOrd="1" destOrd="0" parTransId="{9B3D3300-6B74-43FF-9165-57F6100C2D1A}" sibTransId="{4556268A-E117-499D-94E5-7D17BAAD725B}"/>
    <dgm:cxn modelId="{8FFDD511-4C66-4995-BF9D-1DA37EF443D1}" srcId="{6724A55C-E7A9-4EEA-937C-E81806069C5E}" destId="{15BE5AF3-E1DE-4D59-9E60-9702BF365705}" srcOrd="2" destOrd="0" parTransId="{38E36C47-3DBF-4207-9237-811BB06618D3}" sibTransId="{D1EBE8B6-8BAB-4A36-92AB-D5CE3A694F69}"/>
    <dgm:cxn modelId="{6354AB2B-A9EB-4319-BF82-38EBA8700424}" srcId="{6724A55C-E7A9-4EEA-937C-E81806069C5E}" destId="{B8C2039B-3BB0-4DE4-BEA9-6A910BB2EE0D}" srcOrd="1" destOrd="0" parTransId="{04F1289E-D105-4940-B58E-4BFB63700C2C}" sibTransId="{701C02A9-58C9-43E6-A32D-DAB9F9C435DB}"/>
    <dgm:cxn modelId="{6FB7C891-4F1A-4780-989B-1AA65643E46E}" type="presOf" srcId="{B8C2039B-3BB0-4DE4-BEA9-6A910BB2EE0D}" destId="{EC8DACA4-0025-4A59-9168-0F79BB67F8D6}" srcOrd="0" destOrd="2" presId="urn:microsoft.com/office/officeart/2008/layout/VerticalCurvedList"/>
    <dgm:cxn modelId="{98C45391-40AF-4527-BED3-809BCE08E476}" srcId="{6724A55C-E7A9-4EEA-937C-E81806069C5E}" destId="{430D8383-0406-4C69-B17A-7DB62DEE97B3}" srcOrd="0" destOrd="0" parTransId="{DAC8DEDC-FC5A-466D-8F2B-99ED1E8A6A8E}" sibTransId="{E364CA7D-BD7E-4CD7-91D8-0A2788AD3418}"/>
    <dgm:cxn modelId="{0F59A4C6-EC22-48E4-A344-7BF51B0D8BC3}" type="presOf" srcId="{A04114C5-58D8-4EF8-8D3F-993DD78C0188}" destId="{1612D9A1-47D6-4D1D-9C56-C060011882FD}" srcOrd="0" destOrd="3" presId="urn:microsoft.com/office/officeart/2008/layout/VerticalCurvedList"/>
    <dgm:cxn modelId="{2B42C99F-C72A-4130-8B01-208DEF7CF041}" type="presOf" srcId="{6716A1EC-9836-4526-968A-95645A5BB665}" destId="{1612D9A1-47D6-4D1D-9C56-C060011882FD}" srcOrd="0" destOrd="1" presId="urn:microsoft.com/office/officeart/2008/layout/VerticalCurvedList"/>
    <dgm:cxn modelId="{2F2558D5-6601-43C3-BABF-591F7F715FD1}" srcId="{0B4B9B40-C743-42D8-B1AC-EA57A57359FA}" destId="{93745A46-3087-4E6D-9B45-E629F5E43C58}" srcOrd="2" destOrd="0" parTransId="{F16215FF-5B8A-41A5-BF7A-B2CB76AAB5D7}" sibTransId="{DFB7885B-6D3B-48BB-A6F0-8940175B4DD1}"/>
    <dgm:cxn modelId="{421EE9FD-2684-4F37-B634-C3846948AA59}" srcId="{0B4B9B40-C743-42D8-B1AC-EA57A57359FA}" destId="{6724A55C-E7A9-4EEA-937C-E81806069C5E}" srcOrd="1" destOrd="0" parTransId="{9420B16F-314F-406D-A4FD-E997360B1E82}" sibTransId="{4D6FE64D-E12F-4769-820C-5C30DBA110B6}"/>
    <dgm:cxn modelId="{D3804EC9-8C5A-41A7-B78A-A5BB3DCD4015}" type="presOf" srcId="{93745A46-3087-4E6D-9B45-E629F5E43C58}" destId="{1612D9A1-47D6-4D1D-9C56-C060011882FD}" srcOrd="0" destOrd="0" presId="urn:microsoft.com/office/officeart/2008/layout/VerticalCurvedList"/>
    <dgm:cxn modelId="{D255C860-86BA-4475-8670-75CC83D8B184}" type="presOf" srcId="{BE3F2738-6DAA-450C-A40B-B15F0325CBA9}" destId="{29ED1D7E-DC90-49B3-A57E-A4C193585055}" srcOrd="0" destOrd="0" presId="urn:microsoft.com/office/officeart/2008/layout/VerticalCurvedList"/>
    <dgm:cxn modelId="{E8B29510-553A-491E-A306-D81ED7533FC9}" type="presOf" srcId="{8D47EDEB-0006-483F-815F-56F66B248561}" destId="{6C006E4C-114F-4359-AE0B-145274461CC5}" srcOrd="0" destOrd="0" presId="urn:microsoft.com/office/officeart/2008/layout/VerticalCurvedList"/>
    <dgm:cxn modelId="{1D10187E-556F-4DC7-A6BA-F816A5F90475}" type="presOf" srcId="{6724A55C-E7A9-4EEA-937C-E81806069C5E}" destId="{EC8DACA4-0025-4A59-9168-0F79BB67F8D6}" srcOrd="0" destOrd="0" presId="urn:microsoft.com/office/officeart/2008/layout/VerticalCurvedList"/>
    <dgm:cxn modelId="{1E793A54-54D6-4C81-BBCC-70FEDD6E3EFD}" type="presOf" srcId="{15BE5AF3-E1DE-4D59-9E60-9702BF365705}" destId="{EC8DACA4-0025-4A59-9168-0F79BB67F8D6}" srcOrd="0" destOrd="3" presId="urn:microsoft.com/office/officeart/2008/layout/VerticalCurvedList"/>
    <dgm:cxn modelId="{FB6F6023-7279-4C12-A9DB-A6D504EBC751}" srcId="{0B4B9B40-C743-42D8-B1AC-EA57A57359FA}" destId="{8D47EDEB-0006-483F-815F-56F66B248561}" srcOrd="0" destOrd="0" parTransId="{1E0C985C-4247-4031-B8EE-F87A9822592C}" sibTransId="{203357E5-78F0-47B0-BD9B-B3C3E9499649}"/>
    <dgm:cxn modelId="{45AE3B05-274C-4A54-8DD5-D435FC4345AE}" type="presParOf" srcId="{EF6CFEAA-C64E-4465-B8D3-F2B955ABC429}" destId="{6221B0B7-F2BB-4936-A31E-9490C1F9BF3A}" srcOrd="0" destOrd="0" presId="urn:microsoft.com/office/officeart/2008/layout/VerticalCurvedList"/>
    <dgm:cxn modelId="{EF25C77F-DF56-431E-A594-B88C016B3F7A}" type="presParOf" srcId="{6221B0B7-F2BB-4936-A31E-9490C1F9BF3A}" destId="{9ADC33D5-BB4A-4769-802A-86A20356C91B}" srcOrd="0" destOrd="0" presId="urn:microsoft.com/office/officeart/2008/layout/VerticalCurvedList"/>
    <dgm:cxn modelId="{574F1952-0971-4CCC-8E80-833FFC02E888}" type="presParOf" srcId="{9ADC33D5-BB4A-4769-802A-86A20356C91B}" destId="{8F635BFD-3461-4093-89C7-CF48664C81C9}" srcOrd="0" destOrd="0" presId="urn:microsoft.com/office/officeart/2008/layout/VerticalCurvedList"/>
    <dgm:cxn modelId="{83BFD55F-21F2-4693-81A7-A64AA49FACC7}" type="presParOf" srcId="{9ADC33D5-BB4A-4769-802A-86A20356C91B}" destId="{29ED1D7E-DC90-49B3-A57E-A4C193585055}" srcOrd="1" destOrd="0" presId="urn:microsoft.com/office/officeart/2008/layout/VerticalCurvedList"/>
    <dgm:cxn modelId="{9904AF5B-9FE8-471F-B0B6-D30453019452}" type="presParOf" srcId="{9ADC33D5-BB4A-4769-802A-86A20356C91B}" destId="{610D6B2F-6D27-4083-9AD4-E2C3F77D7103}" srcOrd="2" destOrd="0" presId="urn:microsoft.com/office/officeart/2008/layout/VerticalCurvedList"/>
    <dgm:cxn modelId="{0957C307-0CB1-4D55-BFFE-6139D29907CE}" type="presParOf" srcId="{9ADC33D5-BB4A-4769-802A-86A20356C91B}" destId="{AD992BEB-E1AC-42E1-B3F9-B23999F96371}" srcOrd="3" destOrd="0" presId="urn:microsoft.com/office/officeart/2008/layout/VerticalCurvedList"/>
    <dgm:cxn modelId="{BAC3DC56-0FF3-46C5-92FE-35F0AD290B6D}" type="presParOf" srcId="{6221B0B7-F2BB-4936-A31E-9490C1F9BF3A}" destId="{6C006E4C-114F-4359-AE0B-145274461CC5}" srcOrd="1" destOrd="0" presId="urn:microsoft.com/office/officeart/2008/layout/VerticalCurvedList"/>
    <dgm:cxn modelId="{3502DAD6-760F-469C-9CAD-A77E82B9A46A}" type="presParOf" srcId="{6221B0B7-F2BB-4936-A31E-9490C1F9BF3A}" destId="{2B74E26E-63D6-46EE-A059-80E022EFCC26}" srcOrd="2" destOrd="0" presId="urn:microsoft.com/office/officeart/2008/layout/VerticalCurvedList"/>
    <dgm:cxn modelId="{226FED40-75A6-46DC-99BE-06D8A5EBE3E0}" type="presParOf" srcId="{2B74E26E-63D6-46EE-A059-80E022EFCC26}" destId="{A6765E6E-3163-4CB6-A7A4-797C9A672DA9}" srcOrd="0" destOrd="0" presId="urn:microsoft.com/office/officeart/2008/layout/VerticalCurvedList"/>
    <dgm:cxn modelId="{79B5B0FC-3365-4830-8AC7-E753E96651CB}" type="presParOf" srcId="{6221B0B7-F2BB-4936-A31E-9490C1F9BF3A}" destId="{EC8DACA4-0025-4A59-9168-0F79BB67F8D6}" srcOrd="3" destOrd="0" presId="urn:microsoft.com/office/officeart/2008/layout/VerticalCurvedList"/>
    <dgm:cxn modelId="{7C9F93D1-B090-4869-BEAB-B37A5053CBE4}" type="presParOf" srcId="{6221B0B7-F2BB-4936-A31E-9490C1F9BF3A}" destId="{48EE70F1-6B69-45D8-BC38-FCCA9320D10D}" srcOrd="4" destOrd="0" presId="urn:microsoft.com/office/officeart/2008/layout/VerticalCurvedList"/>
    <dgm:cxn modelId="{75F85E72-049C-470A-B083-4D5A28818F3E}" type="presParOf" srcId="{48EE70F1-6B69-45D8-BC38-FCCA9320D10D}" destId="{548F15FE-A5DA-4CB5-89F1-2F62D9E092A0}" srcOrd="0" destOrd="0" presId="urn:microsoft.com/office/officeart/2008/layout/VerticalCurvedList"/>
    <dgm:cxn modelId="{1E1D9299-AA14-48A7-90CE-D458665D03E3}" type="presParOf" srcId="{6221B0B7-F2BB-4936-A31E-9490C1F9BF3A}" destId="{1612D9A1-47D6-4D1D-9C56-C060011882FD}" srcOrd="5" destOrd="0" presId="urn:microsoft.com/office/officeart/2008/layout/VerticalCurvedList"/>
    <dgm:cxn modelId="{A0597AF4-B43F-46A6-B144-30CA09D6BFCA}" type="presParOf" srcId="{6221B0B7-F2BB-4936-A31E-9490C1F9BF3A}" destId="{488D628A-4709-47A7-8345-0CBDDB3A949D}" srcOrd="6" destOrd="0" presId="urn:microsoft.com/office/officeart/2008/layout/VerticalCurvedList"/>
    <dgm:cxn modelId="{35C94497-B57B-42E3-966A-29CD46217043}" type="presParOf" srcId="{488D628A-4709-47A7-8345-0CBDDB3A949D}" destId="{0F47217F-DF2F-4437-A816-1A8F48445D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754DC7-3D0D-49D8-A452-3DEE4DF113F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de-DE"/>
        </a:p>
      </dgm:t>
    </dgm:pt>
    <dgm:pt modelId="{CE558EFB-A27F-40D0-A1E4-286864918486}">
      <dgm:prSet phldrT="[Text]" custT="1"/>
      <dgm:spPr/>
      <dgm:t>
        <a:bodyPr/>
        <a:lstStyle/>
        <a:p>
          <a:r>
            <a:rPr lang="de-DE" sz="1100" dirty="0"/>
            <a:t>Wer ist beteiligt?</a:t>
          </a:r>
        </a:p>
        <a:p>
          <a:r>
            <a:rPr lang="de-DE" sz="1100" dirty="0"/>
            <a:t>Wie groß ist der bestehende (kommunale) Bestand (Grundstücke, Gebäude)? </a:t>
          </a:r>
        </a:p>
      </dgm:t>
    </dgm:pt>
    <dgm:pt modelId="{3E91F2B7-2A64-46E1-8AD4-ED2F6E33A84E}" type="parTrans" cxnId="{683DFA3D-B359-40E2-9E4A-A67ED35154D8}">
      <dgm:prSet/>
      <dgm:spPr/>
      <dgm:t>
        <a:bodyPr/>
        <a:lstStyle/>
        <a:p>
          <a:endParaRPr lang="de-DE" sz="2400"/>
        </a:p>
      </dgm:t>
    </dgm:pt>
    <dgm:pt modelId="{8BCEA022-5781-4312-8A96-1178FE68ED24}" type="sibTrans" cxnId="{683DFA3D-B359-40E2-9E4A-A67ED35154D8}">
      <dgm:prSet/>
      <dgm:spPr/>
      <dgm:t>
        <a:bodyPr/>
        <a:lstStyle/>
        <a:p>
          <a:endParaRPr lang="de-DE" sz="2400"/>
        </a:p>
      </dgm:t>
    </dgm:pt>
    <dgm:pt modelId="{6FF30D9F-3947-4BC2-937E-1125BA23AEDA}">
      <dgm:prSet phldrT="[Text]" custT="1"/>
      <dgm:spPr/>
      <dgm:t>
        <a:bodyPr/>
        <a:lstStyle/>
        <a:p>
          <a:r>
            <a:rPr lang="de-DE" sz="1100" dirty="0"/>
            <a:t>Soll nur Wohnungsbau betrieben werden oder auch Aufgaben des Städtebaus und der Liegenschafts- und Immobilienverwaltung gebündelt werden?</a:t>
          </a:r>
        </a:p>
      </dgm:t>
    </dgm:pt>
    <dgm:pt modelId="{93726399-7764-48FF-9EE7-6A99BC0BC7D0}" type="parTrans" cxnId="{B1CF2BE1-B6EA-41AD-AB2C-AB3C0AF60333}">
      <dgm:prSet/>
      <dgm:spPr/>
      <dgm:t>
        <a:bodyPr/>
        <a:lstStyle/>
        <a:p>
          <a:endParaRPr lang="de-DE" sz="2400"/>
        </a:p>
      </dgm:t>
    </dgm:pt>
    <dgm:pt modelId="{A240BAAD-DEDF-4887-A0A8-4B2BD1341106}" type="sibTrans" cxnId="{B1CF2BE1-B6EA-41AD-AB2C-AB3C0AF60333}">
      <dgm:prSet/>
      <dgm:spPr/>
      <dgm:t>
        <a:bodyPr/>
        <a:lstStyle/>
        <a:p>
          <a:endParaRPr lang="de-DE" sz="2400"/>
        </a:p>
      </dgm:t>
    </dgm:pt>
    <dgm:pt modelId="{57F20FEE-933D-462B-854B-80963FA7B9F9}">
      <dgm:prSet phldrT="[Text]" custT="1"/>
      <dgm:spPr/>
      <dgm:t>
        <a:bodyPr/>
        <a:lstStyle/>
        <a:p>
          <a:r>
            <a:rPr lang="de-DE" sz="1100" dirty="0"/>
            <a:t>Wie ist die Marktsituation (Entwicklung der Bevölkerung, der Haushaltsgrößen, des Bedarfs an seniorengerechtem Wohnraum etc.)?</a:t>
          </a:r>
        </a:p>
      </dgm:t>
    </dgm:pt>
    <dgm:pt modelId="{8ED30054-ECB4-4859-A3EC-069E55BE0AE6}" type="parTrans" cxnId="{332AF813-5DAB-426A-AFC8-395DB51C06F0}">
      <dgm:prSet/>
      <dgm:spPr/>
      <dgm:t>
        <a:bodyPr/>
        <a:lstStyle/>
        <a:p>
          <a:endParaRPr lang="de-DE" sz="2400"/>
        </a:p>
      </dgm:t>
    </dgm:pt>
    <dgm:pt modelId="{69AF8801-BDE3-475F-B591-A487FFEBB367}" type="sibTrans" cxnId="{332AF813-5DAB-426A-AFC8-395DB51C06F0}">
      <dgm:prSet/>
      <dgm:spPr/>
      <dgm:t>
        <a:bodyPr/>
        <a:lstStyle/>
        <a:p>
          <a:endParaRPr lang="de-DE" sz="2400"/>
        </a:p>
      </dgm:t>
    </dgm:pt>
    <dgm:pt modelId="{82274094-53AB-4974-AAD8-0D1A573FFCD3}">
      <dgm:prSet phldrT="[Text]" custT="1"/>
      <dgm:spPr/>
      <dgm:t>
        <a:bodyPr/>
        <a:lstStyle/>
        <a:p>
          <a:r>
            <a:rPr lang="de-DE" sz="1100" dirty="0"/>
            <a:t>Welche Mitbewerber sind am Markt tätig? </a:t>
          </a:r>
        </a:p>
        <a:p>
          <a:r>
            <a:rPr lang="de-DE" sz="1100" dirty="0"/>
            <a:t>Welche Formen der Zusammenarbeit sind denkbar?</a:t>
          </a:r>
        </a:p>
      </dgm:t>
    </dgm:pt>
    <dgm:pt modelId="{6AE85EC1-83D3-49C7-BDE0-7E0657476043}" type="parTrans" cxnId="{14258572-8A4A-46CD-914E-9DF83125560F}">
      <dgm:prSet/>
      <dgm:spPr/>
      <dgm:t>
        <a:bodyPr/>
        <a:lstStyle/>
        <a:p>
          <a:endParaRPr lang="de-DE" sz="2400"/>
        </a:p>
      </dgm:t>
    </dgm:pt>
    <dgm:pt modelId="{E682FE0F-23E7-450E-9EFE-850BCED4D971}" type="sibTrans" cxnId="{14258572-8A4A-46CD-914E-9DF83125560F}">
      <dgm:prSet/>
      <dgm:spPr/>
      <dgm:t>
        <a:bodyPr/>
        <a:lstStyle/>
        <a:p>
          <a:endParaRPr lang="de-DE" sz="2400"/>
        </a:p>
      </dgm:t>
    </dgm:pt>
    <dgm:pt modelId="{90CA183E-34FE-4BEA-9E9D-A7E99D330577}">
      <dgm:prSet phldrT="[Text]" custT="1"/>
      <dgm:spPr/>
      <dgm:t>
        <a:bodyPr/>
        <a:lstStyle/>
        <a:p>
          <a:r>
            <a:rPr lang="de-DE" sz="1100" dirty="0" smtClean="0"/>
            <a:t>Geeignete </a:t>
          </a:r>
          <a:r>
            <a:rPr lang="de-DE" sz="1100" dirty="0"/>
            <a:t>Rechtsform? Berücksichtigung der rechtsformspezifischen Kosten (Buchführung, Jahresabschluss, Prüfung, Steuerberatung, Veröffentlichung)</a:t>
          </a:r>
        </a:p>
      </dgm:t>
    </dgm:pt>
    <dgm:pt modelId="{A36CDC61-4483-4CCB-A773-0F5798158EF1}" type="parTrans" cxnId="{802C5A01-A2FC-4C59-AED3-D2AE8A93D786}">
      <dgm:prSet/>
      <dgm:spPr/>
      <dgm:t>
        <a:bodyPr/>
        <a:lstStyle/>
        <a:p>
          <a:endParaRPr lang="de-DE" sz="2400"/>
        </a:p>
      </dgm:t>
    </dgm:pt>
    <dgm:pt modelId="{5E76D5C9-BFCB-4F32-9E6D-6540E3D774CD}" type="sibTrans" cxnId="{802C5A01-A2FC-4C59-AED3-D2AE8A93D786}">
      <dgm:prSet/>
      <dgm:spPr/>
      <dgm:t>
        <a:bodyPr/>
        <a:lstStyle/>
        <a:p>
          <a:endParaRPr lang="de-DE" sz="2400"/>
        </a:p>
      </dgm:t>
    </dgm:pt>
    <dgm:pt modelId="{336B5674-0029-47FB-A6D3-872D4E429BC3}">
      <dgm:prSet phldrT="[Text]" custT="1"/>
      <dgm:spPr/>
      <dgm:t>
        <a:bodyPr/>
        <a:lstStyle/>
        <a:p>
          <a:r>
            <a:rPr lang="de-DE" sz="1100" dirty="0"/>
            <a:t>Welche haushaltsrechtlichen und wirtschaftlichen Rahmenbedingungen sind vorgesehen (Beleihung der Immobilien, angemessene Eigenkapitalverzinsung etc.)?</a:t>
          </a:r>
        </a:p>
      </dgm:t>
    </dgm:pt>
    <dgm:pt modelId="{BA5273BA-77BF-4BB5-9484-AA706C281288}" type="parTrans" cxnId="{0C34358D-0E9D-446E-AE60-CCEEF94EC35C}">
      <dgm:prSet/>
      <dgm:spPr/>
      <dgm:t>
        <a:bodyPr/>
        <a:lstStyle/>
        <a:p>
          <a:endParaRPr lang="de-DE" sz="2400"/>
        </a:p>
      </dgm:t>
    </dgm:pt>
    <dgm:pt modelId="{48872F40-6634-44D7-B14B-DD84E20F175E}" type="sibTrans" cxnId="{0C34358D-0E9D-446E-AE60-CCEEF94EC35C}">
      <dgm:prSet/>
      <dgm:spPr/>
      <dgm:t>
        <a:bodyPr/>
        <a:lstStyle/>
        <a:p>
          <a:endParaRPr lang="de-DE" sz="2400"/>
        </a:p>
      </dgm:t>
    </dgm:pt>
    <dgm:pt modelId="{EC660B9F-9744-4E62-9299-8D3F93606767}">
      <dgm:prSet phldrT="[Text]" custT="1"/>
      <dgm:spPr>
        <a:solidFill>
          <a:schemeClr val="accent1">
            <a:lumMod val="60000"/>
            <a:lumOff val="40000"/>
          </a:schemeClr>
        </a:solidFill>
      </dgm:spPr>
      <dgm:t>
        <a:bodyPr/>
        <a:lstStyle/>
        <a:p>
          <a:r>
            <a:rPr lang="de-DE" sz="1100" dirty="0"/>
            <a:t> Welche steuerlichen Implikationen sind zu beachten, welche kommunalrechtlichen Vorgaben müssen berücksichtigt werden?</a:t>
          </a:r>
        </a:p>
      </dgm:t>
    </dgm:pt>
    <dgm:pt modelId="{1B4516CC-0C5D-4B6C-8848-143B86D68D76}" type="parTrans" cxnId="{7E630474-6EC1-4BA4-ACAB-698ACDEF93AA}">
      <dgm:prSet/>
      <dgm:spPr/>
      <dgm:t>
        <a:bodyPr/>
        <a:lstStyle/>
        <a:p>
          <a:endParaRPr lang="de-DE" sz="2400"/>
        </a:p>
      </dgm:t>
    </dgm:pt>
    <dgm:pt modelId="{D7CB1249-E35F-4B15-A6E6-4F8AD797E9D8}" type="sibTrans" cxnId="{7E630474-6EC1-4BA4-ACAB-698ACDEF93AA}">
      <dgm:prSet/>
      <dgm:spPr/>
      <dgm:t>
        <a:bodyPr/>
        <a:lstStyle/>
        <a:p>
          <a:endParaRPr lang="de-DE" sz="2400"/>
        </a:p>
      </dgm:t>
    </dgm:pt>
    <dgm:pt modelId="{BD9E537D-9031-4DF3-BE63-F8CC72D8E690}">
      <dgm:prSet phldrT="[Text]" custT="1"/>
      <dgm:spPr/>
      <dgm:t>
        <a:bodyPr/>
        <a:lstStyle/>
        <a:p>
          <a:r>
            <a:rPr lang="de-DE" sz="1100" dirty="0"/>
            <a:t>Besteht Bedarf an (preisgünstigem) Wohnraum?</a:t>
          </a:r>
        </a:p>
        <a:p>
          <a:r>
            <a:rPr lang="de-DE" sz="1100" dirty="0"/>
            <a:t>Welche strategische Zielsetzung hinsichtlich des Wohnungsbestands ist beabsichtigt?</a:t>
          </a:r>
        </a:p>
      </dgm:t>
    </dgm:pt>
    <dgm:pt modelId="{798DE2E5-2C3E-4D35-A80B-FC210B49B224}" type="parTrans" cxnId="{E61E5921-0136-4C17-A83E-B6634A82F44F}">
      <dgm:prSet/>
      <dgm:spPr/>
      <dgm:t>
        <a:bodyPr/>
        <a:lstStyle/>
        <a:p>
          <a:endParaRPr lang="de-DE" sz="2400"/>
        </a:p>
      </dgm:t>
    </dgm:pt>
    <dgm:pt modelId="{FF8CB79F-B098-4B2F-87DC-74434382E417}" type="sibTrans" cxnId="{E61E5921-0136-4C17-A83E-B6634A82F44F}">
      <dgm:prSet/>
      <dgm:spPr/>
      <dgm:t>
        <a:bodyPr/>
        <a:lstStyle/>
        <a:p>
          <a:endParaRPr lang="de-DE" sz="2400"/>
        </a:p>
      </dgm:t>
    </dgm:pt>
    <dgm:pt modelId="{84AE01C4-F167-45BE-8AEF-4EB9A7FC1B38}">
      <dgm:prSet phldrT="[Text]" custT="1"/>
      <dgm:spPr/>
      <dgm:t>
        <a:bodyPr/>
        <a:lstStyle/>
        <a:p>
          <a:r>
            <a:rPr lang="de-DE" sz="1100" dirty="0"/>
            <a:t>Welche Eigenkapitalausstattung ist vorgesehen? Wer versorgt die Gesellschaft mit Eigenkapital?</a:t>
          </a:r>
        </a:p>
      </dgm:t>
    </dgm:pt>
    <dgm:pt modelId="{C2B3EE04-D5AB-4ADD-A490-D0F164D81D66}" type="parTrans" cxnId="{BC0E01DD-EBCC-41B8-923C-753A7F4AF166}">
      <dgm:prSet/>
      <dgm:spPr/>
      <dgm:t>
        <a:bodyPr/>
        <a:lstStyle/>
        <a:p>
          <a:endParaRPr lang="de-DE" sz="2400"/>
        </a:p>
      </dgm:t>
    </dgm:pt>
    <dgm:pt modelId="{024E0126-4B78-419A-98D1-F90451B961ED}" type="sibTrans" cxnId="{BC0E01DD-EBCC-41B8-923C-753A7F4AF166}">
      <dgm:prSet/>
      <dgm:spPr/>
      <dgm:t>
        <a:bodyPr/>
        <a:lstStyle/>
        <a:p>
          <a:endParaRPr lang="de-DE" sz="2400"/>
        </a:p>
      </dgm:t>
    </dgm:pt>
    <dgm:pt modelId="{00AC7253-AF27-4260-AAAC-4DE700AA2BD1}" type="pres">
      <dgm:prSet presAssocID="{1A754DC7-3D0D-49D8-A452-3DEE4DF113FD}" presName="diagram" presStyleCnt="0">
        <dgm:presLayoutVars>
          <dgm:dir/>
          <dgm:resizeHandles val="exact"/>
        </dgm:presLayoutVars>
      </dgm:prSet>
      <dgm:spPr/>
      <dgm:t>
        <a:bodyPr/>
        <a:lstStyle/>
        <a:p>
          <a:endParaRPr lang="de-DE"/>
        </a:p>
      </dgm:t>
    </dgm:pt>
    <dgm:pt modelId="{A91D27E2-A7D0-47E2-B10A-DD03F189ED3E}" type="pres">
      <dgm:prSet presAssocID="{CE558EFB-A27F-40D0-A1E4-286864918486}" presName="node" presStyleLbl="node1" presStyleIdx="0" presStyleCnt="9">
        <dgm:presLayoutVars>
          <dgm:bulletEnabled val="1"/>
        </dgm:presLayoutVars>
      </dgm:prSet>
      <dgm:spPr/>
      <dgm:t>
        <a:bodyPr/>
        <a:lstStyle/>
        <a:p>
          <a:endParaRPr lang="de-DE"/>
        </a:p>
      </dgm:t>
    </dgm:pt>
    <dgm:pt modelId="{C6C9AAA5-F070-4487-8613-AEBC06F54885}" type="pres">
      <dgm:prSet presAssocID="{8BCEA022-5781-4312-8A96-1178FE68ED24}" presName="sibTrans" presStyleCnt="0"/>
      <dgm:spPr/>
    </dgm:pt>
    <dgm:pt modelId="{DFC4D69B-944C-4033-A6FE-421D16602BD3}" type="pres">
      <dgm:prSet presAssocID="{BD9E537D-9031-4DF3-BE63-F8CC72D8E690}" presName="node" presStyleLbl="node1" presStyleIdx="1" presStyleCnt="9">
        <dgm:presLayoutVars>
          <dgm:bulletEnabled val="1"/>
        </dgm:presLayoutVars>
      </dgm:prSet>
      <dgm:spPr/>
      <dgm:t>
        <a:bodyPr/>
        <a:lstStyle/>
        <a:p>
          <a:endParaRPr lang="de-DE"/>
        </a:p>
      </dgm:t>
    </dgm:pt>
    <dgm:pt modelId="{D059B73B-A205-48D6-93AC-7EBBDF596D01}" type="pres">
      <dgm:prSet presAssocID="{FF8CB79F-B098-4B2F-87DC-74434382E417}" presName="sibTrans" presStyleCnt="0"/>
      <dgm:spPr/>
    </dgm:pt>
    <dgm:pt modelId="{369C47A7-30B4-4EAA-905F-912E31E99EFF}" type="pres">
      <dgm:prSet presAssocID="{6FF30D9F-3947-4BC2-937E-1125BA23AEDA}" presName="node" presStyleLbl="node1" presStyleIdx="2" presStyleCnt="9">
        <dgm:presLayoutVars>
          <dgm:bulletEnabled val="1"/>
        </dgm:presLayoutVars>
      </dgm:prSet>
      <dgm:spPr/>
      <dgm:t>
        <a:bodyPr/>
        <a:lstStyle/>
        <a:p>
          <a:endParaRPr lang="de-DE"/>
        </a:p>
      </dgm:t>
    </dgm:pt>
    <dgm:pt modelId="{66CA65B1-78E4-475E-B6C5-0156F351ED1A}" type="pres">
      <dgm:prSet presAssocID="{A240BAAD-DEDF-4887-A0A8-4B2BD1341106}" presName="sibTrans" presStyleCnt="0"/>
      <dgm:spPr/>
    </dgm:pt>
    <dgm:pt modelId="{CBA438BF-B87B-4F9F-A54D-C880C9F031C9}" type="pres">
      <dgm:prSet presAssocID="{57F20FEE-933D-462B-854B-80963FA7B9F9}" presName="node" presStyleLbl="node1" presStyleIdx="3" presStyleCnt="9">
        <dgm:presLayoutVars>
          <dgm:bulletEnabled val="1"/>
        </dgm:presLayoutVars>
      </dgm:prSet>
      <dgm:spPr/>
      <dgm:t>
        <a:bodyPr/>
        <a:lstStyle/>
        <a:p>
          <a:endParaRPr lang="de-DE"/>
        </a:p>
      </dgm:t>
    </dgm:pt>
    <dgm:pt modelId="{C875B05F-F45C-429E-A2D6-DEABC2F9DA71}" type="pres">
      <dgm:prSet presAssocID="{69AF8801-BDE3-475F-B591-A487FFEBB367}" presName="sibTrans" presStyleCnt="0"/>
      <dgm:spPr/>
    </dgm:pt>
    <dgm:pt modelId="{0B40A200-A951-4CE1-9A1D-A3B44CF12B45}" type="pres">
      <dgm:prSet presAssocID="{82274094-53AB-4974-AAD8-0D1A573FFCD3}" presName="node" presStyleLbl="node1" presStyleIdx="4" presStyleCnt="9">
        <dgm:presLayoutVars>
          <dgm:bulletEnabled val="1"/>
        </dgm:presLayoutVars>
      </dgm:prSet>
      <dgm:spPr/>
      <dgm:t>
        <a:bodyPr/>
        <a:lstStyle/>
        <a:p>
          <a:endParaRPr lang="de-DE"/>
        </a:p>
      </dgm:t>
    </dgm:pt>
    <dgm:pt modelId="{2FE8E75E-4C1D-480F-AE97-39296BE8A59B}" type="pres">
      <dgm:prSet presAssocID="{E682FE0F-23E7-450E-9EFE-850BCED4D971}" presName="sibTrans" presStyleCnt="0"/>
      <dgm:spPr/>
    </dgm:pt>
    <dgm:pt modelId="{4C479F1A-8612-41B3-AF3B-C4B12C6786CD}" type="pres">
      <dgm:prSet presAssocID="{90CA183E-34FE-4BEA-9E9D-A7E99D330577}" presName="node" presStyleLbl="node1" presStyleIdx="5" presStyleCnt="9">
        <dgm:presLayoutVars>
          <dgm:bulletEnabled val="1"/>
        </dgm:presLayoutVars>
      </dgm:prSet>
      <dgm:spPr/>
      <dgm:t>
        <a:bodyPr/>
        <a:lstStyle/>
        <a:p>
          <a:endParaRPr lang="de-DE"/>
        </a:p>
      </dgm:t>
    </dgm:pt>
    <dgm:pt modelId="{3D65A4FF-8D88-4EA9-9EB0-1208F45DEDA3}" type="pres">
      <dgm:prSet presAssocID="{5E76D5C9-BFCB-4F32-9E6D-6540E3D774CD}" presName="sibTrans" presStyleCnt="0"/>
      <dgm:spPr/>
    </dgm:pt>
    <dgm:pt modelId="{76F83380-DD7F-4D9B-A776-158CF107EF0E}" type="pres">
      <dgm:prSet presAssocID="{84AE01C4-F167-45BE-8AEF-4EB9A7FC1B38}" presName="node" presStyleLbl="node1" presStyleIdx="6" presStyleCnt="9">
        <dgm:presLayoutVars>
          <dgm:bulletEnabled val="1"/>
        </dgm:presLayoutVars>
      </dgm:prSet>
      <dgm:spPr/>
      <dgm:t>
        <a:bodyPr/>
        <a:lstStyle/>
        <a:p>
          <a:endParaRPr lang="de-DE"/>
        </a:p>
      </dgm:t>
    </dgm:pt>
    <dgm:pt modelId="{771D47B6-48B6-4A1F-9441-EA9E63C18C70}" type="pres">
      <dgm:prSet presAssocID="{024E0126-4B78-419A-98D1-F90451B961ED}" presName="sibTrans" presStyleCnt="0"/>
      <dgm:spPr/>
    </dgm:pt>
    <dgm:pt modelId="{EB5440EE-A5E7-46B5-80E4-F631A35A47B4}" type="pres">
      <dgm:prSet presAssocID="{EC660B9F-9744-4E62-9299-8D3F93606767}" presName="node" presStyleLbl="node1" presStyleIdx="7" presStyleCnt="9">
        <dgm:presLayoutVars>
          <dgm:bulletEnabled val="1"/>
        </dgm:presLayoutVars>
      </dgm:prSet>
      <dgm:spPr/>
      <dgm:t>
        <a:bodyPr/>
        <a:lstStyle/>
        <a:p>
          <a:endParaRPr lang="de-DE"/>
        </a:p>
      </dgm:t>
    </dgm:pt>
    <dgm:pt modelId="{745B4C5C-3D8F-4D1F-8F43-AC94B72CBD15}" type="pres">
      <dgm:prSet presAssocID="{D7CB1249-E35F-4B15-A6E6-4F8AD797E9D8}" presName="sibTrans" presStyleCnt="0"/>
      <dgm:spPr/>
    </dgm:pt>
    <dgm:pt modelId="{65ECE28A-1968-4C83-850E-AAA8378B1234}" type="pres">
      <dgm:prSet presAssocID="{336B5674-0029-47FB-A6D3-872D4E429BC3}" presName="node" presStyleLbl="node1" presStyleIdx="8" presStyleCnt="9">
        <dgm:presLayoutVars>
          <dgm:bulletEnabled val="1"/>
        </dgm:presLayoutVars>
      </dgm:prSet>
      <dgm:spPr/>
      <dgm:t>
        <a:bodyPr/>
        <a:lstStyle/>
        <a:p>
          <a:endParaRPr lang="de-DE"/>
        </a:p>
      </dgm:t>
    </dgm:pt>
  </dgm:ptLst>
  <dgm:cxnLst>
    <dgm:cxn modelId="{683DFA3D-B359-40E2-9E4A-A67ED35154D8}" srcId="{1A754DC7-3D0D-49D8-A452-3DEE4DF113FD}" destId="{CE558EFB-A27F-40D0-A1E4-286864918486}" srcOrd="0" destOrd="0" parTransId="{3E91F2B7-2A64-46E1-8AD4-ED2F6E33A84E}" sibTransId="{8BCEA022-5781-4312-8A96-1178FE68ED24}"/>
    <dgm:cxn modelId="{802C5A01-A2FC-4C59-AED3-D2AE8A93D786}" srcId="{1A754DC7-3D0D-49D8-A452-3DEE4DF113FD}" destId="{90CA183E-34FE-4BEA-9E9D-A7E99D330577}" srcOrd="5" destOrd="0" parTransId="{A36CDC61-4483-4CCB-A773-0F5798158EF1}" sibTransId="{5E76D5C9-BFCB-4F32-9E6D-6540E3D774CD}"/>
    <dgm:cxn modelId="{14258572-8A4A-46CD-914E-9DF83125560F}" srcId="{1A754DC7-3D0D-49D8-A452-3DEE4DF113FD}" destId="{82274094-53AB-4974-AAD8-0D1A573FFCD3}" srcOrd="4" destOrd="0" parTransId="{6AE85EC1-83D3-49C7-BDE0-7E0657476043}" sibTransId="{E682FE0F-23E7-450E-9EFE-850BCED4D971}"/>
    <dgm:cxn modelId="{7E630474-6EC1-4BA4-ACAB-698ACDEF93AA}" srcId="{1A754DC7-3D0D-49D8-A452-3DEE4DF113FD}" destId="{EC660B9F-9744-4E62-9299-8D3F93606767}" srcOrd="7" destOrd="0" parTransId="{1B4516CC-0C5D-4B6C-8848-143B86D68D76}" sibTransId="{D7CB1249-E35F-4B15-A6E6-4F8AD797E9D8}"/>
    <dgm:cxn modelId="{0D791569-2713-40B1-8064-FB95D2D60712}" type="presOf" srcId="{84AE01C4-F167-45BE-8AEF-4EB9A7FC1B38}" destId="{76F83380-DD7F-4D9B-A776-158CF107EF0E}" srcOrd="0" destOrd="0" presId="urn:microsoft.com/office/officeart/2005/8/layout/default"/>
    <dgm:cxn modelId="{332AF813-5DAB-426A-AFC8-395DB51C06F0}" srcId="{1A754DC7-3D0D-49D8-A452-3DEE4DF113FD}" destId="{57F20FEE-933D-462B-854B-80963FA7B9F9}" srcOrd="3" destOrd="0" parTransId="{8ED30054-ECB4-4859-A3EC-069E55BE0AE6}" sibTransId="{69AF8801-BDE3-475F-B591-A487FFEBB367}"/>
    <dgm:cxn modelId="{C4B5E399-341A-409C-AF88-A2432F2C5F6D}" type="presOf" srcId="{57F20FEE-933D-462B-854B-80963FA7B9F9}" destId="{CBA438BF-B87B-4F9F-A54D-C880C9F031C9}" srcOrd="0" destOrd="0" presId="urn:microsoft.com/office/officeart/2005/8/layout/default"/>
    <dgm:cxn modelId="{BC0E01DD-EBCC-41B8-923C-753A7F4AF166}" srcId="{1A754DC7-3D0D-49D8-A452-3DEE4DF113FD}" destId="{84AE01C4-F167-45BE-8AEF-4EB9A7FC1B38}" srcOrd="6" destOrd="0" parTransId="{C2B3EE04-D5AB-4ADD-A490-D0F164D81D66}" sibTransId="{024E0126-4B78-419A-98D1-F90451B961ED}"/>
    <dgm:cxn modelId="{0C34358D-0E9D-446E-AE60-CCEEF94EC35C}" srcId="{1A754DC7-3D0D-49D8-A452-3DEE4DF113FD}" destId="{336B5674-0029-47FB-A6D3-872D4E429BC3}" srcOrd="8" destOrd="0" parTransId="{BA5273BA-77BF-4BB5-9484-AA706C281288}" sibTransId="{48872F40-6634-44D7-B14B-DD84E20F175E}"/>
    <dgm:cxn modelId="{69970080-8A4C-4FE7-AE25-9AB0F3AE0907}" type="presOf" srcId="{336B5674-0029-47FB-A6D3-872D4E429BC3}" destId="{65ECE28A-1968-4C83-850E-AAA8378B1234}" srcOrd="0" destOrd="0" presId="urn:microsoft.com/office/officeart/2005/8/layout/default"/>
    <dgm:cxn modelId="{AD3A7AD5-7843-4A25-962C-4E74D9A2E6CD}" type="presOf" srcId="{BD9E537D-9031-4DF3-BE63-F8CC72D8E690}" destId="{DFC4D69B-944C-4033-A6FE-421D16602BD3}" srcOrd="0" destOrd="0" presId="urn:microsoft.com/office/officeart/2005/8/layout/default"/>
    <dgm:cxn modelId="{733944F7-5B6E-4867-BBD1-CC6767290514}" type="presOf" srcId="{1A754DC7-3D0D-49D8-A452-3DEE4DF113FD}" destId="{00AC7253-AF27-4260-AAAC-4DE700AA2BD1}" srcOrd="0" destOrd="0" presId="urn:microsoft.com/office/officeart/2005/8/layout/default"/>
    <dgm:cxn modelId="{B1CF2BE1-B6EA-41AD-AB2C-AB3C0AF60333}" srcId="{1A754DC7-3D0D-49D8-A452-3DEE4DF113FD}" destId="{6FF30D9F-3947-4BC2-937E-1125BA23AEDA}" srcOrd="2" destOrd="0" parTransId="{93726399-7764-48FF-9EE7-6A99BC0BC7D0}" sibTransId="{A240BAAD-DEDF-4887-A0A8-4B2BD1341106}"/>
    <dgm:cxn modelId="{E61E5921-0136-4C17-A83E-B6634A82F44F}" srcId="{1A754DC7-3D0D-49D8-A452-3DEE4DF113FD}" destId="{BD9E537D-9031-4DF3-BE63-F8CC72D8E690}" srcOrd="1" destOrd="0" parTransId="{798DE2E5-2C3E-4D35-A80B-FC210B49B224}" sibTransId="{FF8CB79F-B098-4B2F-87DC-74434382E417}"/>
    <dgm:cxn modelId="{0500F789-AB72-4A4F-936C-05AB4A61439A}" type="presOf" srcId="{82274094-53AB-4974-AAD8-0D1A573FFCD3}" destId="{0B40A200-A951-4CE1-9A1D-A3B44CF12B45}" srcOrd="0" destOrd="0" presId="urn:microsoft.com/office/officeart/2005/8/layout/default"/>
    <dgm:cxn modelId="{C7676C60-A661-401B-A51E-EA814FD74925}" type="presOf" srcId="{EC660B9F-9744-4E62-9299-8D3F93606767}" destId="{EB5440EE-A5E7-46B5-80E4-F631A35A47B4}" srcOrd="0" destOrd="0" presId="urn:microsoft.com/office/officeart/2005/8/layout/default"/>
    <dgm:cxn modelId="{DF324626-ADD2-4937-97B8-676BF4D0AC23}" type="presOf" srcId="{6FF30D9F-3947-4BC2-937E-1125BA23AEDA}" destId="{369C47A7-30B4-4EAA-905F-912E31E99EFF}" srcOrd="0" destOrd="0" presId="urn:microsoft.com/office/officeart/2005/8/layout/default"/>
    <dgm:cxn modelId="{C09DD019-23FD-4C46-82DE-1AEF71D0A81F}" type="presOf" srcId="{CE558EFB-A27F-40D0-A1E4-286864918486}" destId="{A91D27E2-A7D0-47E2-B10A-DD03F189ED3E}" srcOrd="0" destOrd="0" presId="urn:microsoft.com/office/officeart/2005/8/layout/default"/>
    <dgm:cxn modelId="{D241BD22-7967-4000-B6C8-396701DD52B5}" type="presOf" srcId="{90CA183E-34FE-4BEA-9E9D-A7E99D330577}" destId="{4C479F1A-8612-41B3-AF3B-C4B12C6786CD}" srcOrd="0" destOrd="0" presId="urn:microsoft.com/office/officeart/2005/8/layout/default"/>
    <dgm:cxn modelId="{5ACC7F4C-4D6E-47C1-BD81-EFAA3E7BD171}" type="presParOf" srcId="{00AC7253-AF27-4260-AAAC-4DE700AA2BD1}" destId="{A91D27E2-A7D0-47E2-B10A-DD03F189ED3E}" srcOrd="0" destOrd="0" presId="urn:microsoft.com/office/officeart/2005/8/layout/default"/>
    <dgm:cxn modelId="{E2FCA637-1243-4D24-9795-17C520851B59}" type="presParOf" srcId="{00AC7253-AF27-4260-AAAC-4DE700AA2BD1}" destId="{C6C9AAA5-F070-4487-8613-AEBC06F54885}" srcOrd="1" destOrd="0" presId="urn:microsoft.com/office/officeart/2005/8/layout/default"/>
    <dgm:cxn modelId="{B5EE0F7A-F95C-47A8-B4D4-7303E73726F8}" type="presParOf" srcId="{00AC7253-AF27-4260-AAAC-4DE700AA2BD1}" destId="{DFC4D69B-944C-4033-A6FE-421D16602BD3}" srcOrd="2" destOrd="0" presId="urn:microsoft.com/office/officeart/2005/8/layout/default"/>
    <dgm:cxn modelId="{68C8AFF7-6B0A-4B70-928C-F8645E77D609}" type="presParOf" srcId="{00AC7253-AF27-4260-AAAC-4DE700AA2BD1}" destId="{D059B73B-A205-48D6-93AC-7EBBDF596D01}" srcOrd="3" destOrd="0" presId="urn:microsoft.com/office/officeart/2005/8/layout/default"/>
    <dgm:cxn modelId="{CBB21217-DA9A-4817-B971-716782533889}" type="presParOf" srcId="{00AC7253-AF27-4260-AAAC-4DE700AA2BD1}" destId="{369C47A7-30B4-4EAA-905F-912E31E99EFF}" srcOrd="4" destOrd="0" presId="urn:microsoft.com/office/officeart/2005/8/layout/default"/>
    <dgm:cxn modelId="{55B6DC73-9333-4EED-89C5-D6ECF5F26819}" type="presParOf" srcId="{00AC7253-AF27-4260-AAAC-4DE700AA2BD1}" destId="{66CA65B1-78E4-475E-B6C5-0156F351ED1A}" srcOrd="5" destOrd="0" presId="urn:microsoft.com/office/officeart/2005/8/layout/default"/>
    <dgm:cxn modelId="{C996392D-01CD-4D2B-B090-B5C71032DC90}" type="presParOf" srcId="{00AC7253-AF27-4260-AAAC-4DE700AA2BD1}" destId="{CBA438BF-B87B-4F9F-A54D-C880C9F031C9}" srcOrd="6" destOrd="0" presId="urn:microsoft.com/office/officeart/2005/8/layout/default"/>
    <dgm:cxn modelId="{E55A4322-C960-4831-AA2C-4259ECC5DFD9}" type="presParOf" srcId="{00AC7253-AF27-4260-AAAC-4DE700AA2BD1}" destId="{C875B05F-F45C-429E-A2D6-DEABC2F9DA71}" srcOrd="7" destOrd="0" presId="urn:microsoft.com/office/officeart/2005/8/layout/default"/>
    <dgm:cxn modelId="{8A0878B8-6950-44F7-8A76-87CF53EAAE58}" type="presParOf" srcId="{00AC7253-AF27-4260-AAAC-4DE700AA2BD1}" destId="{0B40A200-A951-4CE1-9A1D-A3B44CF12B45}" srcOrd="8" destOrd="0" presId="urn:microsoft.com/office/officeart/2005/8/layout/default"/>
    <dgm:cxn modelId="{9E2DC3AE-2942-43F4-B6C4-E701BB039556}" type="presParOf" srcId="{00AC7253-AF27-4260-AAAC-4DE700AA2BD1}" destId="{2FE8E75E-4C1D-480F-AE97-39296BE8A59B}" srcOrd="9" destOrd="0" presId="urn:microsoft.com/office/officeart/2005/8/layout/default"/>
    <dgm:cxn modelId="{AE87E8EF-92F8-412B-B9A5-05250AAE72E7}" type="presParOf" srcId="{00AC7253-AF27-4260-AAAC-4DE700AA2BD1}" destId="{4C479F1A-8612-41B3-AF3B-C4B12C6786CD}" srcOrd="10" destOrd="0" presId="urn:microsoft.com/office/officeart/2005/8/layout/default"/>
    <dgm:cxn modelId="{B95B4640-B424-466A-94E8-22E077C63728}" type="presParOf" srcId="{00AC7253-AF27-4260-AAAC-4DE700AA2BD1}" destId="{3D65A4FF-8D88-4EA9-9EB0-1208F45DEDA3}" srcOrd="11" destOrd="0" presId="urn:microsoft.com/office/officeart/2005/8/layout/default"/>
    <dgm:cxn modelId="{08FB218D-223C-490A-831F-1A4ED5A31647}" type="presParOf" srcId="{00AC7253-AF27-4260-AAAC-4DE700AA2BD1}" destId="{76F83380-DD7F-4D9B-A776-158CF107EF0E}" srcOrd="12" destOrd="0" presId="urn:microsoft.com/office/officeart/2005/8/layout/default"/>
    <dgm:cxn modelId="{10C3A2D0-91E2-4349-97D0-EC9C938C4AC9}" type="presParOf" srcId="{00AC7253-AF27-4260-AAAC-4DE700AA2BD1}" destId="{771D47B6-48B6-4A1F-9441-EA9E63C18C70}" srcOrd="13" destOrd="0" presId="urn:microsoft.com/office/officeart/2005/8/layout/default"/>
    <dgm:cxn modelId="{A5550028-271E-4BAA-AECB-96A04058EC6D}" type="presParOf" srcId="{00AC7253-AF27-4260-AAAC-4DE700AA2BD1}" destId="{EB5440EE-A5E7-46B5-80E4-F631A35A47B4}" srcOrd="14" destOrd="0" presId="urn:microsoft.com/office/officeart/2005/8/layout/default"/>
    <dgm:cxn modelId="{ED148065-FF55-4628-A43E-F96A9FD4FDD3}" type="presParOf" srcId="{00AC7253-AF27-4260-AAAC-4DE700AA2BD1}" destId="{745B4C5C-3D8F-4D1F-8F43-AC94B72CBD15}" srcOrd="15" destOrd="0" presId="urn:microsoft.com/office/officeart/2005/8/layout/default"/>
    <dgm:cxn modelId="{D56ADC49-D6E0-49DC-8326-7FBC5D6663C2}" type="presParOf" srcId="{00AC7253-AF27-4260-AAAC-4DE700AA2BD1}" destId="{65ECE28A-1968-4C83-850E-AAA8378B1234}"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754DC7-3D0D-49D8-A452-3DEE4DF113F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de-DE"/>
        </a:p>
      </dgm:t>
    </dgm:pt>
    <dgm:pt modelId="{DB814E1C-A95B-4FC9-8A13-2C3B87AD57FB}">
      <dgm:prSet custT="1"/>
      <dgm:spPr/>
      <dgm:t>
        <a:bodyPr/>
        <a:lstStyle/>
        <a:p>
          <a:r>
            <a:rPr lang="de-DE" sz="1100" dirty="0"/>
            <a:t>Gesellschaftsvertrag der Wohnungsunternehmen mit klarem Auftrag</a:t>
          </a:r>
        </a:p>
      </dgm:t>
    </dgm:pt>
    <dgm:pt modelId="{98BD1448-E501-403D-BC14-9169A44BFC1D}" type="parTrans" cxnId="{7FF2CBFA-1D53-469E-A2EC-A5ACEF6C4FCE}">
      <dgm:prSet/>
      <dgm:spPr/>
      <dgm:t>
        <a:bodyPr/>
        <a:lstStyle/>
        <a:p>
          <a:endParaRPr lang="de-DE" sz="1100"/>
        </a:p>
      </dgm:t>
    </dgm:pt>
    <dgm:pt modelId="{3FD456B5-F18D-4C37-BDF8-2373A3FE3DEE}" type="sibTrans" cxnId="{7FF2CBFA-1D53-469E-A2EC-A5ACEF6C4FCE}">
      <dgm:prSet/>
      <dgm:spPr/>
      <dgm:t>
        <a:bodyPr/>
        <a:lstStyle/>
        <a:p>
          <a:endParaRPr lang="de-DE" sz="1100"/>
        </a:p>
      </dgm:t>
    </dgm:pt>
    <dgm:pt modelId="{323394FD-B62C-42DD-9CFE-263913FC58B5}">
      <dgm:prSet custT="1"/>
      <dgm:spPr/>
      <dgm:t>
        <a:bodyPr/>
        <a:lstStyle/>
        <a:p>
          <a:r>
            <a:rPr lang="de-DE" sz="1100" dirty="0"/>
            <a:t>Dauerhaft wirtschaftlicher Betrieb gewährleistet? </a:t>
          </a:r>
        </a:p>
        <a:p>
          <a:r>
            <a:rPr lang="de-DE" sz="1100" dirty="0"/>
            <a:t>(Untersuchung des Bestandes?)</a:t>
          </a:r>
        </a:p>
      </dgm:t>
    </dgm:pt>
    <dgm:pt modelId="{BF6D27E7-4578-48F9-9B98-51FD9CC9F3FC}" type="parTrans" cxnId="{A251986D-11F5-423B-AA38-787631B1FC1A}">
      <dgm:prSet/>
      <dgm:spPr/>
      <dgm:t>
        <a:bodyPr/>
        <a:lstStyle/>
        <a:p>
          <a:endParaRPr lang="de-DE" sz="1100"/>
        </a:p>
      </dgm:t>
    </dgm:pt>
    <dgm:pt modelId="{68DCB4DC-02A3-4611-932F-C19E46FB6CFB}" type="sibTrans" cxnId="{A251986D-11F5-423B-AA38-787631B1FC1A}">
      <dgm:prSet/>
      <dgm:spPr/>
      <dgm:t>
        <a:bodyPr/>
        <a:lstStyle/>
        <a:p>
          <a:endParaRPr lang="de-DE" sz="1100"/>
        </a:p>
      </dgm:t>
    </dgm:pt>
    <dgm:pt modelId="{81E726D6-CFDB-460A-A4E7-50AD84DEB77D}">
      <dgm:prSet custT="1"/>
      <dgm:spPr/>
      <dgm:t>
        <a:bodyPr/>
        <a:lstStyle/>
        <a:p>
          <a:r>
            <a:rPr lang="de-DE" sz="1100" dirty="0"/>
            <a:t>Politische Grundsatzentscheidung mit langer Bindungswirkung</a:t>
          </a:r>
        </a:p>
      </dgm:t>
    </dgm:pt>
    <dgm:pt modelId="{96A99E14-B26C-433F-98A0-0E724B99E3A7}" type="parTrans" cxnId="{0ADD7452-0FF1-42E7-A815-3272309F9E4D}">
      <dgm:prSet/>
      <dgm:spPr/>
      <dgm:t>
        <a:bodyPr/>
        <a:lstStyle/>
        <a:p>
          <a:endParaRPr lang="de-DE" sz="1100"/>
        </a:p>
      </dgm:t>
    </dgm:pt>
    <dgm:pt modelId="{7328C1FF-D83B-4E9E-BD18-E75E486E1AF3}" type="sibTrans" cxnId="{0ADD7452-0FF1-42E7-A815-3272309F9E4D}">
      <dgm:prSet/>
      <dgm:spPr/>
      <dgm:t>
        <a:bodyPr/>
        <a:lstStyle/>
        <a:p>
          <a:endParaRPr lang="de-DE" sz="1100"/>
        </a:p>
      </dgm:t>
    </dgm:pt>
    <dgm:pt modelId="{2110921F-D5D2-47E3-A0BB-C0F5452CC09F}">
      <dgm:prSet custT="1"/>
      <dgm:spPr/>
      <dgm:t>
        <a:bodyPr/>
        <a:lstStyle/>
        <a:p>
          <a:r>
            <a:rPr lang="de-DE" sz="1100" dirty="0"/>
            <a:t>Fixierung der strategischen Rahmenbedingungen und Ableitung einer Unternehmensplanung</a:t>
          </a:r>
        </a:p>
      </dgm:t>
    </dgm:pt>
    <dgm:pt modelId="{6729F406-BC3F-43CD-B6EA-4B00EC3977ED}" type="parTrans" cxnId="{C8356D1A-76E3-4BFF-9426-5241F958165E}">
      <dgm:prSet/>
      <dgm:spPr/>
      <dgm:t>
        <a:bodyPr/>
        <a:lstStyle/>
        <a:p>
          <a:endParaRPr lang="de-DE" sz="1100"/>
        </a:p>
      </dgm:t>
    </dgm:pt>
    <dgm:pt modelId="{73CE8587-A5C6-4BF1-8178-762557127071}" type="sibTrans" cxnId="{C8356D1A-76E3-4BFF-9426-5241F958165E}">
      <dgm:prSet/>
      <dgm:spPr/>
      <dgm:t>
        <a:bodyPr/>
        <a:lstStyle/>
        <a:p>
          <a:endParaRPr lang="de-DE" sz="1100"/>
        </a:p>
      </dgm:t>
    </dgm:pt>
    <dgm:pt modelId="{5824B0A4-EAE6-4B2B-9614-01419201A1F9}">
      <dgm:prSet custT="1"/>
      <dgm:spPr/>
      <dgm:t>
        <a:bodyPr/>
        <a:lstStyle/>
        <a:p>
          <a:r>
            <a:rPr lang="de-DE" sz="1100" dirty="0"/>
            <a:t>Entscheidung: Ergibt sich nach der Analysephase der Bedarf für eine Wohnungsgesellschaft im Eigentum der Gebietskörperschaft?</a:t>
          </a:r>
        </a:p>
      </dgm:t>
    </dgm:pt>
    <dgm:pt modelId="{18D17D99-7DF9-4C2B-833F-768DDA0DC517}" type="parTrans" cxnId="{C6B58326-AE34-4917-A004-3CE595F4B3A2}">
      <dgm:prSet/>
      <dgm:spPr/>
      <dgm:t>
        <a:bodyPr/>
        <a:lstStyle/>
        <a:p>
          <a:endParaRPr lang="de-DE" sz="1100"/>
        </a:p>
      </dgm:t>
    </dgm:pt>
    <dgm:pt modelId="{26430CF8-C42E-4ADB-BE04-7C6D6D98E3D3}" type="sibTrans" cxnId="{C6B58326-AE34-4917-A004-3CE595F4B3A2}">
      <dgm:prSet/>
      <dgm:spPr/>
      <dgm:t>
        <a:bodyPr/>
        <a:lstStyle/>
        <a:p>
          <a:endParaRPr lang="de-DE" sz="1100"/>
        </a:p>
      </dgm:t>
    </dgm:pt>
    <dgm:pt modelId="{11AF4151-6523-41EC-8962-3891CF5445F1}">
      <dgm:prSet custT="1"/>
      <dgm:spPr/>
      <dgm:t>
        <a:bodyPr/>
        <a:lstStyle/>
        <a:p>
          <a:r>
            <a:rPr lang="de-DE" sz="1100" dirty="0"/>
            <a:t>Können die allgemeinen und kommunalrechtlichen Vorgaben einer Gründung z.B. einer GmbH erfüllt werden?</a:t>
          </a:r>
        </a:p>
      </dgm:t>
    </dgm:pt>
    <dgm:pt modelId="{9447F73A-07F4-4905-9051-59AFD2183CFA}" type="parTrans" cxnId="{135767B8-2CB3-4EAB-AA83-AECBB92821D3}">
      <dgm:prSet/>
      <dgm:spPr/>
      <dgm:t>
        <a:bodyPr/>
        <a:lstStyle/>
        <a:p>
          <a:endParaRPr lang="de-DE" sz="1100"/>
        </a:p>
      </dgm:t>
    </dgm:pt>
    <dgm:pt modelId="{0142F4BB-2481-4DAB-B709-1547F66214C2}" type="sibTrans" cxnId="{135767B8-2CB3-4EAB-AA83-AECBB92821D3}">
      <dgm:prSet/>
      <dgm:spPr/>
      <dgm:t>
        <a:bodyPr/>
        <a:lstStyle/>
        <a:p>
          <a:endParaRPr lang="de-DE" sz="1100"/>
        </a:p>
      </dgm:t>
    </dgm:pt>
    <dgm:pt modelId="{C16C52D9-175E-42BB-B4A0-DA394F5143A1}">
      <dgm:prSet custT="1"/>
      <dgm:spPr/>
      <dgm:t>
        <a:bodyPr/>
        <a:lstStyle/>
        <a:p>
          <a:r>
            <a:rPr lang="de-DE" sz="1100" dirty="0"/>
            <a:t>Details diskutieren: wirtschaftliche Tragfähigkeit (marktübliche Miete, angemessene Einbringungswerte, Versorgung mit Grundstücken)</a:t>
          </a:r>
        </a:p>
      </dgm:t>
    </dgm:pt>
    <dgm:pt modelId="{3B804F18-E02A-4326-9AA0-6672865A6342}" type="parTrans" cxnId="{8E3AD1E0-85ED-44D1-8CF4-D2E1D90BA701}">
      <dgm:prSet/>
      <dgm:spPr/>
      <dgm:t>
        <a:bodyPr/>
        <a:lstStyle/>
        <a:p>
          <a:endParaRPr lang="de-DE" sz="1100"/>
        </a:p>
      </dgm:t>
    </dgm:pt>
    <dgm:pt modelId="{EC2DB7F3-9445-4D1A-9EEE-1553FE9E3172}" type="sibTrans" cxnId="{8E3AD1E0-85ED-44D1-8CF4-D2E1D90BA701}">
      <dgm:prSet/>
      <dgm:spPr/>
      <dgm:t>
        <a:bodyPr/>
        <a:lstStyle/>
        <a:p>
          <a:endParaRPr lang="de-DE" sz="1100"/>
        </a:p>
      </dgm:t>
    </dgm:pt>
    <dgm:pt modelId="{F3C5B4DC-E4E9-4F63-B2AB-FA42E167298E}">
      <dgm:prSet custT="1"/>
      <dgm:spPr>
        <a:solidFill>
          <a:schemeClr val="accent1">
            <a:lumMod val="60000"/>
            <a:lumOff val="40000"/>
          </a:schemeClr>
        </a:solidFill>
      </dgm:spPr>
      <dgm:t>
        <a:bodyPr/>
        <a:lstStyle/>
        <a:p>
          <a:r>
            <a:rPr lang="de-DE" sz="1100" dirty="0" smtClean="0"/>
            <a:t>Einfluss der politischen Entscheidungsträger:  Oft Oberbürgermeister als Aufsichtsratsvorsitzender, Fraktionen proportional im AR vertreten, ggf. ergänzt durch Experten</a:t>
          </a:r>
          <a:endParaRPr lang="de-DE" sz="1100" dirty="0"/>
        </a:p>
      </dgm:t>
    </dgm:pt>
    <dgm:pt modelId="{0702FCD9-09ED-4119-8359-94B898824218}" type="parTrans" cxnId="{AA16A39F-9772-4DFB-885E-05D420D62893}">
      <dgm:prSet/>
      <dgm:spPr/>
      <dgm:t>
        <a:bodyPr/>
        <a:lstStyle/>
        <a:p>
          <a:endParaRPr lang="de-DE" sz="1100"/>
        </a:p>
      </dgm:t>
    </dgm:pt>
    <dgm:pt modelId="{3275E993-D7EC-4B90-B5CA-14E94B19BA9B}" type="sibTrans" cxnId="{AA16A39F-9772-4DFB-885E-05D420D62893}">
      <dgm:prSet/>
      <dgm:spPr/>
      <dgm:t>
        <a:bodyPr/>
        <a:lstStyle/>
        <a:p>
          <a:endParaRPr lang="de-DE" sz="1100"/>
        </a:p>
      </dgm:t>
    </dgm:pt>
    <dgm:pt modelId="{2485ABEE-2D88-41A4-9ADC-F8A2B09E2216}">
      <dgm:prSet custT="1"/>
      <dgm:spPr/>
      <dgm:t>
        <a:bodyPr/>
        <a:lstStyle/>
        <a:p>
          <a:r>
            <a:rPr lang="de-DE" sz="1100" dirty="0" smtClean="0"/>
            <a:t>Vor- und Nachteile gegenüberstellen: </a:t>
          </a:r>
          <a:br>
            <a:rPr lang="de-DE" sz="1100" dirty="0" smtClean="0"/>
          </a:br>
          <a:r>
            <a:rPr lang="de-DE" sz="1100" dirty="0" smtClean="0"/>
            <a:t/>
          </a:r>
          <a:br>
            <a:rPr lang="de-DE" sz="1100" dirty="0" smtClean="0"/>
          </a:br>
          <a:r>
            <a:rPr lang="de-DE" sz="1100" dirty="0" smtClean="0"/>
            <a:t>Vorteil: Bündelung von Knowhow für alle Leistungen rund um die Immobilie, vom Neubau über die Bestandserhaltung, das Quartiersmanagement bis zur Stadtentwicklung</a:t>
          </a:r>
          <a:endParaRPr lang="de-DE" sz="1100" dirty="0"/>
        </a:p>
      </dgm:t>
    </dgm:pt>
    <dgm:pt modelId="{339B98AC-0E51-4E83-A624-06DB531F8045}" type="sibTrans" cxnId="{E1F31AAF-9BE2-4DBB-B80E-BAF9C5FB6197}">
      <dgm:prSet/>
      <dgm:spPr/>
      <dgm:t>
        <a:bodyPr/>
        <a:lstStyle/>
        <a:p>
          <a:endParaRPr lang="de-DE" sz="1100"/>
        </a:p>
      </dgm:t>
    </dgm:pt>
    <dgm:pt modelId="{721EF1FE-B352-4B57-94A9-FBED342F7C1C}" type="parTrans" cxnId="{E1F31AAF-9BE2-4DBB-B80E-BAF9C5FB6197}">
      <dgm:prSet/>
      <dgm:spPr/>
      <dgm:t>
        <a:bodyPr/>
        <a:lstStyle/>
        <a:p>
          <a:endParaRPr lang="de-DE" sz="1100"/>
        </a:p>
      </dgm:t>
    </dgm:pt>
    <dgm:pt modelId="{00AC7253-AF27-4260-AAAC-4DE700AA2BD1}" type="pres">
      <dgm:prSet presAssocID="{1A754DC7-3D0D-49D8-A452-3DEE4DF113FD}" presName="diagram" presStyleCnt="0">
        <dgm:presLayoutVars>
          <dgm:dir/>
          <dgm:resizeHandles val="exact"/>
        </dgm:presLayoutVars>
      </dgm:prSet>
      <dgm:spPr/>
      <dgm:t>
        <a:bodyPr/>
        <a:lstStyle/>
        <a:p>
          <a:endParaRPr lang="de-DE"/>
        </a:p>
      </dgm:t>
    </dgm:pt>
    <dgm:pt modelId="{249B79E6-F97D-4BB6-909F-32D5B369C33A}" type="pres">
      <dgm:prSet presAssocID="{5824B0A4-EAE6-4B2B-9614-01419201A1F9}" presName="node" presStyleLbl="node1" presStyleIdx="0" presStyleCnt="9">
        <dgm:presLayoutVars>
          <dgm:bulletEnabled val="1"/>
        </dgm:presLayoutVars>
      </dgm:prSet>
      <dgm:spPr/>
      <dgm:t>
        <a:bodyPr/>
        <a:lstStyle/>
        <a:p>
          <a:endParaRPr lang="de-DE"/>
        </a:p>
      </dgm:t>
    </dgm:pt>
    <dgm:pt modelId="{058F5E36-A496-4CEB-A041-B3F3A7347BA5}" type="pres">
      <dgm:prSet presAssocID="{26430CF8-C42E-4ADB-BE04-7C6D6D98E3D3}" presName="sibTrans" presStyleCnt="0"/>
      <dgm:spPr/>
    </dgm:pt>
    <dgm:pt modelId="{2FF84EDC-87B5-42DE-B328-EF0825228BA2}" type="pres">
      <dgm:prSet presAssocID="{DB814E1C-A95B-4FC9-8A13-2C3B87AD57FB}" presName="node" presStyleLbl="node1" presStyleIdx="1" presStyleCnt="9">
        <dgm:presLayoutVars>
          <dgm:bulletEnabled val="1"/>
        </dgm:presLayoutVars>
      </dgm:prSet>
      <dgm:spPr/>
      <dgm:t>
        <a:bodyPr/>
        <a:lstStyle/>
        <a:p>
          <a:endParaRPr lang="de-DE"/>
        </a:p>
      </dgm:t>
    </dgm:pt>
    <dgm:pt modelId="{CB33BFFB-E157-4DE8-8AB6-5688C8D51ADB}" type="pres">
      <dgm:prSet presAssocID="{3FD456B5-F18D-4C37-BDF8-2373A3FE3DEE}" presName="sibTrans" presStyleCnt="0"/>
      <dgm:spPr/>
    </dgm:pt>
    <dgm:pt modelId="{6C1BD4B8-B555-4976-BEFB-FB4E50BC5E69}" type="pres">
      <dgm:prSet presAssocID="{323394FD-B62C-42DD-9CFE-263913FC58B5}" presName="node" presStyleLbl="node1" presStyleIdx="2" presStyleCnt="9">
        <dgm:presLayoutVars>
          <dgm:bulletEnabled val="1"/>
        </dgm:presLayoutVars>
      </dgm:prSet>
      <dgm:spPr/>
      <dgm:t>
        <a:bodyPr/>
        <a:lstStyle/>
        <a:p>
          <a:endParaRPr lang="de-DE"/>
        </a:p>
      </dgm:t>
    </dgm:pt>
    <dgm:pt modelId="{AD7F36F7-3EC7-425B-A887-EBD2539C674D}" type="pres">
      <dgm:prSet presAssocID="{68DCB4DC-02A3-4611-932F-C19E46FB6CFB}" presName="sibTrans" presStyleCnt="0"/>
      <dgm:spPr/>
    </dgm:pt>
    <dgm:pt modelId="{57D4F1F8-59EE-464B-9F80-E5BFDC309278}" type="pres">
      <dgm:prSet presAssocID="{81E726D6-CFDB-460A-A4E7-50AD84DEB77D}" presName="node" presStyleLbl="node1" presStyleIdx="3" presStyleCnt="9">
        <dgm:presLayoutVars>
          <dgm:bulletEnabled val="1"/>
        </dgm:presLayoutVars>
      </dgm:prSet>
      <dgm:spPr/>
      <dgm:t>
        <a:bodyPr/>
        <a:lstStyle/>
        <a:p>
          <a:endParaRPr lang="de-DE"/>
        </a:p>
      </dgm:t>
    </dgm:pt>
    <dgm:pt modelId="{9774677B-152E-4724-842D-2A8BCE7F7EE5}" type="pres">
      <dgm:prSet presAssocID="{7328C1FF-D83B-4E9E-BD18-E75E486E1AF3}" presName="sibTrans" presStyleCnt="0"/>
      <dgm:spPr/>
    </dgm:pt>
    <dgm:pt modelId="{CEF0D5A7-FFB5-497D-B09A-D3D8122892C4}" type="pres">
      <dgm:prSet presAssocID="{2110921F-D5D2-47E3-A0BB-C0F5452CC09F}" presName="node" presStyleLbl="node1" presStyleIdx="4" presStyleCnt="9">
        <dgm:presLayoutVars>
          <dgm:bulletEnabled val="1"/>
        </dgm:presLayoutVars>
      </dgm:prSet>
      <dgm:spPr/>
      <dgm:t>
        <a:bodyPr/>
        <a:lstStyle/>
        <a:p>
          <a:endParaRPr lang="de-DE"/>
        </a:p>
      </dgm:t>
    </dgm:pt>
    <dgm:pt modelId="{DF4A8B4E-00DD-4573-82F4-86C377BA7E66}" type="pres">
      <dgm:prSet presAssocID="{73CE8587-A5C6-4BF1-8178-762557127071}" presName="sibTrans" presStyleCnt="0"/>
      <dgm:spPr/>
    </dgm:pt>
    <dgm:pt modelId="{6974A8BC-2C6C-4FB6-9844-52381770BD81}" type="pres">
      <dgm:prSet presAssocID="{C16C52D9-175E-42BB-B4A0-DA394F5143A1}" presName="node" presStyleLbl="node1" presStyleIdx="5" presStyleCnt="9">
        <dgm:presLayoutVars>
          <dgm:bulletEnabled val="1"/>
        </dgm:presLayoutVars>
      </dgm:prSet>
      <dgm:spPr/>
      <dgm:t>
        <a:bodyPr/>
        <a:lstStyle/>
        <a:p>
          <a:endParaRPr lang="de-DE"/>
        </a:p>
      </dgm:t>
    </dgm:pt>
    <dgm:pt modelId="{8C621229-98D9-4DC0-B366-553B3D23B4E0}" type="pres">
      <dgm:prSet presAssocID="{EC2DB7F3-9445-4D1A-9EEE-1553FE9E3172}" presName="sibTrans" presStyleCnt="0"/>
      <dgm:spPr/>
    </dgm:pt>
    <dgm:pt modelId="{DEA3C851-AF2D-42BA-A9D2-90E329EF9AB0}" type="pres">
      <dgm:prSet presAssocID="{11AF4151-6523-41EC-8962-3891CF5445F1}" presName="node" presStyleLbl="node1" presStyleIdx="6" presStyleCnt="9">
        <dgm:presLayoutVars>
          <dgm:bulletEnabled val="1"/>
        </dgm:presLayoutVars>
      </dgm:prSet>
      <dgm:spPr/>
      <dgm:t>
        <a:bodyPr/>
        <a:lstStyle/>
        <a:p>
          <a:endParaRPr lang="de-DE"/>
        </a:p>
      </dgm:t>
    </dgm:pt>
    <dgm:pt modelId="{E1570E01-5168-4D37-8543-978A50D176C0}" type="pres">
      <dgm:prSet presAssocID="{0142F4BB-2481-4DAB-B709-1547F66214C2}" presName="sibTrans" presStyleCnt="0"/>
      <dgm:spPr/>
    </dgm:pt>
    <dgm:pt modelId="{30C74C75-2F44-4017-9327-9A2EAE865207}" type="pres">
      <dgm:prSet presAssocID="{F3C5B4DC-E4E9-4F63-B2AB-FA42E167298E}" presName="node" presStyleLbl="node1" presStyleIdx="7" presStyleCnt="9">
        <dgm:presLayoutVars>
          <dgm:bulletEnabled val="1"/>
        </dgm:presLayoutVars>
      </dgm:prSet>
      <dgm:spPr/>
      <dgm:t>
        <a:bodyPr/>
        <a:lstStyle/>
        <a:p>
          <a:endParaRPr lang="de-DE"/>
        </a:p>
      </dgm:t>
    </dgm:pt>
    <dgm:pt modelId="{E023E1F1-3A83-4900-9904-3DCAD268DD49}" type="pres">
      <dgm:prSet presAssocID="{3275E993-D7EC-4B90-B5CA-14E94B19BA9B}" presName="sibTrans" presStyleCnt="0"/>
      <dgm:spPr/>
    </dgm:pt>
    <dgm:pt modelId="{EBCEE562-2055-454F-BA90-B518816F9915}" type="pres">
      <dgm:prSet presAssocID="{2485ABEE-2D88-41A4-9ADC-F8A2B09E2216}" presName="node" presStyleLbl="node1" presStyleIdx="8" presStyleCnt="9" custScaleX="151579">
        <dgm:presLayoutVars>
          <dgm:bulletEnabled val="1"/>
        </dgm:presLayoutVars>
      </dgm:prSet>
      <dgm:spPr/>
      <dgm:t>
        <a:bodyPr/>
        <a:lstStyle/>
        <a:p>
          <a:endParaRPr lang="de-DE"/>
        </a:p>
      </dgm:t>
    </dgm:pt>
  </dgm:ptLst>
  <dgm:cxnLst>
    <dgm:cxn modelId="{E558D9EE-769B-4AE8-85A3-13C181DEA3F6}" type="presOf" srcId="{C16C52D9-175E-42BB-B4A0-DA394F5143A1}" destId="{6974A8BC-2C6C-4FB6-9844-52381770BD81}" srcOrd="0" destOrd="0" presId="urn:microsoft.com/office/officeart/2005/8/layout/default"/>
    <dgm:cxn modelId="{135767B8-2CB3-4EAB-AA83-AECBB92821D3}" srcId="{1A754DC7-3D0D-49D8-A452-3DEE4DF113FD}" destId="{11AF4151-6523-41EC-8962-3891CF5445F1}" srcOrd="6" destOrd="0" parTransId="{9447F73A-07F4-4905-9051-59AFD2183CFA}" sibTransId="{0142F4BB-2481-4DAB-B709-1547F66214C2}"/>
    <dgm:cxn modelId="{0ADD7452-0FF1-42E7-A815-3272309F9E4D}" srcId="{1A754DC7-3D0D-49D8-A452-3DEE4DF113FD}" destId="{81E726D6-CFDB-460A-A4E7-50AD84DEB77D}" srcOrd="3" destOrd="0" parTransId="{96A99E14-B26C-433F-98A0-0E724B99E3A7}" sibTransId="{7328C1FF-D83B-4E9E-BD18-E75E486E1AF3}"/>
    <dgm:cxn modelId="{2134DAC8-B3FF-41D0-AF43-320FCB3176E9}" type="presOf" srcId="{323394FD-B62C-42DD-9CFE-263913FC58B5}" destId="{6C1BD4B8-B555-4976-BEFB-FB4E50BC5E69}" srcOrd="0" destOrd="0" presId="urn:microsoft.com/office/officeart/2005/8/layout/default"/>
    <dgm:cxn modelId="{C8356D1A-76E3-4BFF-9426-5241F958165E}" srcId="{1A754DC7-3D0D-49D8-A452-3DEE4DF113FD}" destId="{2110921F-D5D2-47E3-A0BB-C0F5452CC09F}" srcOrd="4" destOrd="0" parTransId="{6729F406-BC3F-43CD-B6EA-4B00EC3977ED}" sibTransId="{73CE8587-A5C6-4BF1-8178-762557127071}"/>
    <dgm:cxn modelId="{7FF2CBFA-1D53-469E-A2EC-A5ACEF6C4FCE}" srcId="{1A754DC7-3D0D-49D8-A452-3DEE4DF113FD}" destId="{DB814E1C-A95B-4FC9-8A13-2C3B87AD57FB}" srcOrd="1" destOrd="0" parTransId="{98BD1448-E501-403D-BC14-9169A44BFC1D}" sibTransId="{3FD456B5-F18D-4C37-BDF8-2373A3FE3DEE}"/>
    <dgm:cxn modelId="{2D2B9FDE-F79A-4681-BA9D-974EDFC0E6F1}" type="presOf" srcId="{2485ABEE-2D88-41A4-9ADC-F8A2B09E2216}" destId="{EBCEE562-2055-454F-BA90-B518816F9915}" srcOrd="0" destOrd="0" presId="urn:microsoft.com/office/officeart/2005/8/layout/default"/>
    <dgm:cxn modelId="{8E3AD1E0-85ED-44D1-8CF4-D2E1D90BA701}" srcId="{1A754DC7-3D0D-49D8-A452-3DEE4DF113FD}" destId="{C16C52D9-175E-42BB-B4A0-DA394F5143A1}" srcOrd="5" destOrd="0" parTransId="{3B804F18-E02A-4326-9AA0-6672865A6342}" sibTransId="{EC2DB7F3-9445-4D1A-9EEE-1553FE9E3172}"/>
    <dgm:cxn modelId="{B4798C60-100F-483A-B6C5-77B7AD1B77FF}" type="presOf" srcId="{1A754DC7-3D0D-49D8-A452-3DEE4DF113FD}" destId="{00AC7253-AF27-4260-AAAC-4DE700AA2BD1}" srcOrd="0" destOrd="0" presId="urn:microsoft.com/office/officeart/2005/8/layout/default"/>
    <dgm:cxn modelId="{3E0E2642-7D97-4FCE-BF7C-A49F45DC3324}" type="presOf" srcId="{2110921F-D5D2-47E3-A0BB-C0F5452CC09F}" destId="{CEF0D5A7-FFB5-497D-B09A-D3D8122892C4}" srcOrd="0" destOrd="0" presId="urn:microsoft.com/office/officeart/2005/8/layout/default"/>
    <dgm:cxn modelId="{AA16A39F-9772-4DFB-885E-05D420D62893}" srcId="{1A754DC7-3D0D-49D8-A452-3DEE4DF113FD}" destId="{F3C5B4DC-E4E9-4F63-B2AB-FA42E167298E}" srcOrd="7" destOrd="0" parTransId="{0702FCD9-09ED-4119-8359-94B898824218}" sibTransId="{3275E993-D7EC-4B90-B5CA-14E94B19BA9B}"/>
    <dgm:cxn modelId="{E1F31AAF-9BE2-4DBB-B80E-BAF9C5FB6197}" srcId="{1A754DC7-3D0D-49D8-A452-3DEE4DF113FD}" destId="{2485ABEE-2D88-41A4-9ADC-F8A2B09E2216}" srcOrd="8" destOrd="0" parTransId="{721EF1FE-B352-4B57-94A9-FBED342F7C1C}" sibTransId="{339B98AC-0E51-4E83-A624-06DB531F8045}"/>
    <dgm:cxn modelId="{EADDC727-0B73-4B22-A89D-6FB1785157ED}" type="presOf" srcId="{F3C5B4DC-E4E9-4F63-B2AB-FA42E167298E}" destId="{30C74C75-2F44-4017-9327-9A2EAE865207}" srcOrd="0" destOrd="0" presId="urn:microsoft.com/office/officeart/2005/8/layout/default"/>
    <dgm:cxn modelId="{A7A69460-9062-4413-AEA7-313668CAC14E}" type="presOf" srcId="{5824B0A4-EAE6-4B2B-9614-01419201A1F9}" destId="{249B79E6-F97D-4BB6-909F-32D5B369C33A}" srcOrd="0" destOrd="0" presId="urn:microsoft.com/office/officeart/2005/8/layout/default"/>
    <dgm:cxn modelId="{D5AE96DD-61F9-484D-A6E3-4DBFF8C0D5E0}" type="presOf" srcId="{81E726D6-CFDB-460A-A4E7-50AD84DEB77D}" destId="{57D4F1F8-59EE-464B-9F80-E5BFDC309278}" srcOrd="0" destOrd="0" presId="urn:microsoft.com/office/officeart/2005/8/layout/default"/>
    <dgm:cxn modelId="{C6B58326-AE34-4917-A004-3CE595F4B3A2}" srcId="{1A754DC7-3D0D-49D8-A452-3DEE4DF113FD}" destId="{5824B0A4-EAE6-4B2B-9614-01419201A1F9}" srcOrd="0" destOrd="0" parTransId="{18D17D99-7DF9-4C2B-833F-768DDA0DC517}" sibTransId="{26430CF8-C42E-4ADB-BE04-7C6D6D98E3D3}"/>
    <dgm:cxn modelId="{ED273FE0-E1BD-4F88-8159-9DC73C0BCB7F}" type="presOf" srcId="{DB814E1C-A95B-4FC9-8A13-2C3B87AD57FB}" destId="{2FF84EDC-87B5-42DE-B328-EF0825228BA2}" srcOrd="0" destOrd="0" presId="urn:microsoft.com/office/officeart/2005/8/layout/default"/>
    <dgm:cxn modelId="{A251986D-11F5-423B-AA38-787631B1FC1A}" srcId="{1A754DC7-3D0D-49D8-A452-3DEE4DF113FD}" destId="{323394FD-B62C-42DD-9CFE-263913FC58B5}" srcOrd="2" destOrd="0" parTransId="{BF6D27E7-4578-48F9-9B98-51FD9CC9F3FC}" sibTransId="{68DCB4DC-02A3-4611-932F-C19E46FB6CFB}"/>
    <dgm:cxn modelId="{874A0234-98D7-43ED-B031-61864B5382C8}" type="presOf" srcId="{11AF4151-6523-41EC-8962-3891CF5445F1}" destId="{DEA3C851-AF2D-42BA-A9D2-90E329EF9AB0}" srcOrd="0" destOrd="0" presId="urn:microsoft.com/office/officeart/2005/8/layout/default"/>
    <dgm:cxn modelId="{B41DA913-BFCB-43F5-9325-098364D71B96}" type="presParOf" srcId="{00AC7253-AF27-4260-AAAC-4DE700AA2BD1}" destId="{249B79E6-F97D-4BB6-909F-32D5B369C33A}" srcOrd="0" destOrd="0" presId="urn:microsoft.com/office/officeart/2005/8/layout/default"/>
    <dgm:cxn modelId="{3D686D0F-65EA-42E0-A085-07C7402A80E2}" type="presParOf" srcId="{00AC7253-AF27-4260-AAAC-4DE700AA2BD1}" destId="{058F5E36-A496-4CEB-A041-B3F3A7347BA5}" srcOrd="1" destOrd="0" presId="urn:microsoft.com/office/officeart/2005/8/layout/default"/>
    <dgm:cxn modelId="{46D8AF5D-0E7C-49A3-BD50-5AA68EBA1A38}" type="presParOf" srcId="{00AC7253-AF27-4260-AAAC-4DE700AA2BD1}" destId="{2FF84EDC-87B5-42DE-B328-EF0825228BA2}" srcOrd="2" destOrd="0" presId="urn:microsoft.com/office/officeart/2005/8/layout/default"/>
    <dgm:cxn modelId="{B3432FFC-6C20-48D7-8B6E-E2DBF3DBEFA9}" type="presParOf" srcId="{00AC7253-AF27-4260-AAAC-4DE700AA2BD1}" destId="{CB33BFFB-E157-4DE8-8AB6-5688C8D51ADB}" srcOrd="3" destOrd="0" presId="urn:microsoft.com/office/officeart/2005/8/layout/default"/>
    <dgm:cxn modelId="{44107F0E-996E-424A-9A1A-03D7D314CD42}" type="presParOf" srcId="{00AC7253-AF27-4260-AAAC-4DE700AA2BD1}" destId="{6C1BD4B8-B555-4976-BEFB-FB4E50BC5E69}" srcOrd="4" destOrd="0" presId="urn:microsoft.com/office/officeart/2005/8/layout/default"/>
    <dgm:cxn modelId="{96E771F2-8168-4C42-B5B0-ACF15C671BE3}" type="presParOf" srcId="{00AC7253-AF27-4260-AAAC-4DE700AA2BD1}" destId="{AD7F36F7-3EC7-425B-A887-EBD2539C674D}" srcOrd="5" destOrd="0" presId="urn:microsoft.com/office/officeart/2005/8/layout/default"/>
    <dgm:cxn modelId="{72CC2F05-FDC4-41C0-A850-5F7EC4B521A1}" type="presParOf" srcId="{00AC7253-AF27-4260-AAAC-4DE700AA2BD1}" destId="{57D4F1F8-59EE-464B-9F80-E5BFDC309278}" srcOrd="6" destOrd="0" presId="urn:microsoft.com/office/officeart/2005/8/layout/default"/>
    <dgm:cxn modelId="{07635E32-3C5E-4118-82EF-2E33940E7928}" type="presParOf" srcId="{00AC7253-AF27-4260-AAAC-4DE700AA2BD1}" destId="{9774677B-152E-4724-842D-2A8BCE7F7EE5}" srcOrd="7" destOrd="0" presId="urn:microsoft.com/office/officeart/2005/8/layout/default"/>
    <dgm:cxn modelId="{71158640-5107-48D2-B757-46C8F8A6B02A}" type="presParOf" srcId="{00AC7253-AF27-4260-AAAC-4DE700AA2BD1}" destId="{CEF0D5A7-FFB5-497D-B09A-D3D8122892C4}" srcOrd="8" destOrd="0" presId="urn:microsoft.com/office/officeart/2005/8/layout/default"/>
    <dgm:cxn modelId="{D782203D-B12F-49F2-BB74-33EDC7D4AC4C}" type="presParOf" srcId="{00AC7253-AF27-4260-AAAC-4DE700AA2BD1}" destId="{DF4A8B4E-00DD-4573-82F4-86C377BA7E66}" srcOrd="9" destOrd="0" presId="urn:microsoft.com/office/officeart/2005/8/layout/default"/>
    <dgm:cxn modelId="{2DBC8671-0BE2-49B0-8C66-C8443616C045}" type="presParOf" srcId="{00AC7253-AF27-4260-AAAC-4DE700AA2BD1}" destId="{6974A8BC-2C6C-4FB6-9844-52381770BD81}" srcOrd="10" destOrd="0" presId="urn:microsoft.com/office/officeart/2005/8/layout/default"/>
    <dgm:cxn modelId="{D3D71B9E-29EE-4E82-A383-C0DE43603EBF}" type="presParOf" srcId="{00AC7253-AF27-4260-AAAC-4DE700AA2BD1}" destId="{8C621229-98D9-4DC0-B366-553B3D23B4E0}" srcOrd="11" destOrd="0" presId="urn:microsoft.com/office/officeart/2005/8/layout/default"/>
    <dgm:cxn modelId="{1429F54E-A30B-4C0B-AD43-4F760AEAD07B}" type="presParOf" srcId="{00AC7253-AF27-4260-AAAC-4DE700AA2BD1}" destId="{DEA3C851-AF2D-42BA-A9D2-90E329EF9AB0}" srcOrd="12" destOrd="0" presId="urn:microsoft.com/office/officeart/2005/8/layout/default"/>
    <dgm:cxn modelId="{50DE8091-F2C4-41B2-BF54-72C042A13145}" type="presParOf" srcId="{00AC7253-AF27-4260-AAAC-4DE700AA2BD1}" destId="{E1570E01-5168-4D37-8543-978A50D176C0}" srcOrd="13" destOrd="0" presId="urn:microsoft.com/office/officeart/2005/8/layout/default"/>
    <dgm:cxn modelId="{1B6027D3-F488-4F0A-AF1D-0EFB9E0C8265}" type="presParOf" srcId="{00AC7253-AF27-4260-AAAC-4DE700AA2BD1}" destId="{30C74C75-2F44-4017-9327-9A2EAE865207}" srcOrd="14" destOrd="0" presId="urn:microsoft.com/office/officeart/2005/8/layout/default"/>
    <dgm:cxn modelId="{76E2C6DB-7D19-43CD-A59B-DEFF461DF1F4}" type="presParOf" srcId="{00AC7253-AF27-4260-AAAC-4DE700AA2BD1}" destId="{E023E1F1-3A83-4900-9904-3DCAD268DD49}" srcOrd="15" destOrd="0" presId="urn:microsoft.com/office/officeart/2005/8/layout/default"/>
    <dgm:cxn modelId="{4F047EBC-E9ED-48B9-9657-E4A98D5A32DD}" type="presParOf" srcId="{00AC7253-AF27-4260-AAAC-4DE700AA2BD1}" destId="{EBCEE562-2055-454F-BA90-B518816F991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18D39D-8BC2-444D-A025-61BABEEEF374}" type="doc">
      <dgm:prSet loTypeId="urn:microsoft.com/office/officeart/2005/8/layout/arrow2" loCatId="process" qsTypeId="urn:microsoft.com/office/officeart/2005/8/quickstyle/simple1" qsCatId="simple" csTypeId="urn:microsoft.com/office/officeart/2005/8/colors/accent1_2" csCatId="accent1" phldr="1"/>
      <dgm:spPr/>
    </dgm:pt>
    <dgm:pt modelId="{2AE9E98B-7888-4E05-A3D9-6B39F943C0E3}">
      <dgm:prSet phldrT="[Text]" custT="1"/>
      <dgm:spPr/>
      <dgm:t>
        <a:bodyPr/>
        <a:lstStyle/>
        <a:p>
          <a:r>
            <a:rPr lang="de-DE" sz="1400" dirty="0" smtClean="0"/>
            <a:t>Vorbereitung der notwendigen Unterlagen und Beschlüsse</a:t>
          </a:r>
          <a:endParaRPr lang="de-DE" sz="1400" dirty="0"/>
        </a:p>
      </dgm:t>
    </dgm:pt>
    <dgm:pt modelId="{ADE5F577-68A6-41A7-A87C-DA049874FA74}" type="parTrans" cxnId="{AE60C468-4B4A-4F97-9255-114436519DD8}">
      <dgm:prSet/>
      <dgm:spPr/>
      <dgm:t>
        <a:bodyPr/>
        <a:lstStyle/>
        <a:p>
          <a:endParaRPr lang="de-DE"/>
        </a:p>
      </dgm:t>
    </dgm:pt>
    <dgm:pt modelId="{A9FDB303-F54D-4E75-93F7-7AF3EBCC8DF6}" type="sibTrans" cxnId="{AE60C468-4B4A-4F97-9255-114436519DD8}">
      <dgm:prSet/>
      <dgm:spPr/>
      <dgm:t>
        <a:bodyPr/>
        <a:lstStyle/>
        <a:p>
          <a:endParaRPr lang="de-DE"/>
        </a:p>
      </dgm:t>
    </dgm:pt>
    <dgm:pt modelId="{7E16ACA6-D241-4970-B9E2-F419F7820A30}">
      <dgm:prSet phldrT="[Text]" custT="1"/>
      <dgm:spPr/>
      <dgm:t>
        <a:bodyPr/>
        <a:lstStyle/>
        <a:p>
          <a:r>
            <a:rPr lang="de-DE" sz="1400" dirty="0" smtClean="0"/>
            <a:t>Aufstellung der Unternehmens-planung </a:t>
          </a:r>
          <a:endParaRPr lang="de-DE" sz="1400" dirty="0"/>
        </a:p>
      </dgm:t>
    </dgm:pt>
    <dgm:pt modelId="{81EDEC9A-5AF6-46A2-B881-69190D0CAAB4}" type="parTrans" cxnId="{4B60F619-1D23-48F3-891D-E7D5D53C8502}">
      <dgm:prSet/>
      <dgm:spPr/>
      <dgm:t>
        <a:bodyPr/>
        <a:lstStyle/>
        <a:p>
          <a:endParaRPr lang="de-DE"/>
        </a:p>
      </dgm:t>
    </dgm:pt>
    <dgm:pt modelId="{C63A0362-5E8C-49D9-9B11-3DD12504340B}" type="sibTrans" cxnId="{4B60F619-1D23-48F3-891D-E7D5D53C8502}">
      <dgm:prSet/>
      <dgm:spPr/>
      <dgm:t>
        <a:bodyPr/>
        <a:lstStyle/>
        <a:p>
          <a:endParaRPr lang="de-DE"/>
        </a:p>
      </dgm:t>
    </dgm:pt>
    <dgm:pt modelId="{0BC73BA8-A6B2-416A-8BDD-C6F9A376676C}">
      <dgm:prSet phldrT="[Text]" custT="1"/>
      <dgm:spPr/>
      <dgm:t>
        <a:bodyPr/>
        <a:lstStyle/>
        <a:p>
          <a:r>
            <a:rPr lang="de-DE" sz="1400" dirty="0" smtClean="0"/>
            <a:t>Projektplan für die ersten 24 Monate der Umsetzungsphase</a:t>
          </a:r>
          <a:br>
            <a:rPr lang="de-DE" sz="1400" dirty="0" smtClean="0"/>
          </a:br>
          <a:r>
            <a:rPr lang="de-DE" sz="1400" dirty="0" smtClean="0"/>
            <a:t/>
          </a:r>
          <a:br>
            <a:rPr lang="de-DE" sz="1400" dirty="0" smtClean="0"/>
          </a:br>
          <a:r>
            <a:rPr lang="de-DE" sz="1400" dirty="0" smtClean="0"/>
            <a:t>Ziel: Aufnahme des Regelbetriebs</a:t>
          </a:r>
          <a:endParaRPr lang="de-DE" sz="1400" dirty="0"/>
        </a:p>
      </dgm:t>
    </dgm:pt>
    <dgm:pt modelId="{5505D1A6-9436-42C8-8564-9966C00D1216}" type="parTrans" cxnId="{B4C398AB-E75B-46B4-B870-727C9C66358A}">
      <dgm:prSet/>
      <dgm:spPr/>
      <dgm:t>
        <a:bodyPr/>
        <a:lstStyle/>
        <a:p>
          <a:endParaRPr lang="de-DE"/>
        </a:p>
      </dgm:t>
    </dgm:pt>
    <dgm:pt modelId="{035A8ACB-C374-49ED-BEE6-11F550401D88}" type="sibTrans" cxnId="{B4C398AB-E75B-46B4-B870-727C9C66358A}">
      <dgm:prSet/>
      <dgm:spPr/>
      <dgm:t>
        <a:bodyPr/>
        <a:lstStyle/>
        <a:p>
          <a:endParaRPr lang="de-DE"/>
        </a:p>
      </dgm:t>
    </dgm:pt>
    <dgm:pt modelId="{36E1E2D4-AA4D-4E26-86C2-EA03E62B4EB5}">
      <dgm:prSet phldrT="[Text]" custT="1"/>
      <dgm:spPr/>
      <dgm:t>
        <a:bodyPr/>
        <a:lstStyle/>
        <a:p>
          <a:r>
            <a:rPr lang="de-DE" sz="1400" dirty="0" smtClean="0"/>
            <a:t>Vorbereitung der Verträge</a:t>
          </a:r>
          <a:endParaRPr lang="de-DE" sz="1400" dirty="0"/>
        </a:p>
      </dgm:t>
    </dgm:pt>
    <dgm:pt modelId="{8F24D1B8-23C7-46FA-A424-C0760DF44852}" type="parTrans" cxnId="{B80976D3-2126-4583-93AA-602AA6259E6C}">
      <dgm:prSet/>
      <dgm:spPr/>
      <dgm:t>
        <a:bodyPr/>
        <a:lstStyle/>
        <a:p>
          <a:endParaRPr lang="de-DE"/>
        </a:p>
      </dgm:t>
    </dgm:pt>
    <dgm:pt modelId="{8932FAEC-342A-47F9-A063-DF6B8D5A3217}" type="sibTrans" cxnId="{B80976D3-2126-4583-93AA-602AA6259E6C}">
      <dgm:prSet/>
      <dgm:spPr/>
      <dgm:t>
        <a:bodyPr/>
        <a:lstStyle/>
        <a:p>
          <a:endParaRPr lang="de-DE"/>
        </a:p>
      </dgm:t>
    </dgm:pt>
    <dgm:pt modelId="{DFD64FCE-D4D2-4598-A17D-898023120731}" type="pres">
      <dgm:prSet presAssocID="{0718D39D-8BC2-444D-A025-61BABEEEF374}" presName="arrowDiagram" presStyleCnt="0">
        <dgm:presLayoutVars>
          <dgm:chMax val="5"/>
          <dgm:dir/>
          <dgm:resizeHandles val="exact"/>
        </dgm:presLayoutVars>
      </dgm:prSet>
      <dgm:spPr/>
    </dgm:pt>
    <dgm:pt modelId="{073A2915-91D0-4A48-B9B2-3A79A1510B78}" type="pres">
      <dgm:prSet presAssocID="{0718D39D-8BC2-444D-A025-61BABEEEF374}" presName="arrow" presStyleLbl="bgShp" presStyleIdx="0" presStyleCnt="1" custScaleX="143385"/>
      <dgm:spPr/>
    </dgm:pt>
    <dgm:pt modelId="{4F89A60A-76B4-4838-87D4-14DCF5917F03}" type="pres">
      <dgm:prSet presAssocID="{0718D39D-8BC2-444D-A025-61BABEEEF374}" presName="arrowDiagram4" presStyleCnt="0"/>
      <dgm:spPr/>
    </dgm:pt>
    <dgm:pt modelId="{53A66ECA-175C-4B4C-B3CA-2956F6DC83D1}" type="pres">
      <dgm:prSet presAssocID="{2AE9E98B-7888-4E05-A3D9-6B39F943C0E3}" presName="bullet4a" presStyleLbl="node1" presStyleIdx="0" presStyleCnt="4" custLinFactX="-262681" custLinFactY="-7177" custLinFactNeighborX="-300000" custLinFactNeighborY="-100000"/>
      <dgm:spPr/>
    </dgm:pt>
    <dgm:pt modelId="{40ED11D6-3A2E-4D56-9F70-31912D2B1C20}" type="pres">
      <dgm:prSet presAssocID="{2AE9E98B-7888-4E05-A3D9-6B39F943C0E3}" presName="textBox4a" presStyleLbl="revTx" presStyleIdx="0" presStyleCnt="4" custScaleX="145911" custLinFactNeighborX="-64870" custLinFactNeighborY="1036">
        <dgm:presLayoutVars>
          <dgm:bulletEnabled val="1"/>
        </dgm:presLayoutVars>
      </dgm:prSet>
      <dgm:spPr/>
      <dgm:t>
        <a:bodyPr/>
        <a:lstStyle/>
        <a:p>
          <a:endParaRPr lang="de-DE"/>
        </a:p>
      </dgm:t>
    </dgm:pt>
    <dgm:pt modelId="{C1CEBA72-6D5C-446D-8C26-52E58D4CE333}" type="pres">
      <dgm:prSet presAssocID="{36E1E2D4-AA4D-4E26-86C2-EA03E62B4EB5}" presName="bullet4b" presStyleLbl="node1" presStyleIdx="1" presStyleCnt="4" custLinFactX="-19402" custLinFactNeighborX="-100000" custLinFactNeighborY="-30813"/>
      <dgm:spPr/>
    </dgm:pt>
    <dgm:pt modelId="{E207F65E-F98D-408E-A9BE-C674EF2026BD}" type="pres">
      <dgm:prSet presAssocID="{36E1E2D4-AA4D-4E26-86C2-EA03E62B4EB5}" presName="textBox4b" presStyleLbl="revTx" presStyleIdx="1" presStyleCnt="4" custScaleX="114936" custScaleY="64939" custLinFactNeighborX="-29349" custLinFactNeighborY="-7546">
        <dgm:presLayoutVars>
          <dgm:bulletEnabled val="1"/>
        </dgm:presLayoutVars>
      </dgm:prSet>
      <dgm:spPr/>
      <dgm:t>
        <a:bodyPr/>
        <a:lstStyle/>
        <a:p>
          <a:endParaRPr lang="de-DE"/>
        </a:p>
      </dgm:t>
    </dgm:pt>
    <dgm:pt modelId="{F1854C1F-04AC-42F1-A011-50D61C499915}" type="pres">
      <dgm:prSet presAssocID="{7E16ACA6-D241-4970-B9E2-F419F7820A30}" presName="bullet4c" presStyleLbl="node1" presStyleIdx="2" presStyleCnt="4" custLinFactX="56974" custLinFactNeighborX="100000" custLinFactNeighborY="-23255"/>
      <dgm:spPr/>
    </dgm:pt>
    <dgm:pt modelId="{C6DA22D9-5BBD-40D8-BDC5-4DEF2BDD289B}" type="pres">
      <dgm:prSet presAssocID="{7E16ACA6-D241-4970-B9E2-F419F7820A30}" presName="textBox4c" presStyleLbl="revTx" presStyleIdx="2" presStyleCnt="4" custScaleX="119686" custScaleY="64939" custLinFactNeighborX="30809" custLinFactNeighborY="-6384">
        <dgm:presLayoutVars>
          <dgm:bulletEnabled val="1"/>
        </dgm:presLayoutVars>
      </dgm:prSet>
      <dgm:spPr/>
      <dgm:t>
        <a:bodyPr/>
        <a:lstStyle/>
        <a:p>
          <a:endParaRPr lang="de-DE"/>
        </a:p>
      </dgm:t>
    </dgm:pt>
    <dgm:pt modelId="{C213E570-3371-472B-9ED8-C09B48AB1BD0}" type="pres">
      <dgm:prSet presAssocID="{0BC73BA8-A6B2-416A-8BDD-C6F9A376676C}" presName="bullet4d" presStyleLbl="node1" presStyleIdx="3" presStyleCnt="4" custLinFactX="100000" custLinFactNeighborX="171245" custLinFactNeighborY="-15190"/>
      <dgm:spPr/>
    </dgm:pt>
    <dgm:pt modelId="{131DFE90-796B-434B-8441-3E7350D57EFC}" type="pres">
      <dgm:prSet presAssocID="{0BC73BA8-A6B2-416A-8BDD-C6F9A376676C}" presName="textBox4d" presStyleLbl="revTx" presStyleIdx="3" presStyleCnt="4" custScaleX="176224" custScaleY="64939" custLinFactX="7112" custLinFactNeighborX="100000" custLinFactNeighborY="-4816">
        <dgm:presLayoutVars>
          <dgm:bulletEnabled val="1"/>
        </dgm:presLayoutVars>
      </dgm:prSet>
      <dgm:spPr/>
      <dgm:t>
        <a:bodyPr/>
        <a:lstStyle/>
        <a:p>
          <a:endParaRPr lang="de-DE"/>
        </a:p>
      </dgm:t>
    </dgm:pt>
  </dgm:ptLst>
  <dgm:cxnLst>
    <dgm:cxn modelId="{173324D6-1E52-49B2-9CEC-3293F735B800}" type="presOf" srcId="{0718D39D-8BC2-444D-A025-61BABEEEF374}" destId="{DFD64FCE-D4D2-4598-A17D-898023120731}" srcOrd="0" destOrd="0" presId="urn:microsoft.com/office/officeart/2005/8/layout/arrow2"/>
    <dgm:cxn modelId="{F0E5ABE8-C01F-426D-A258-5425533BCF32}" type="presOf" srcId="{2AE9E98B-7888-4E05-A3D9-6B39F943C0E3}" destId="{40ED11D6-3A2E-4D56-9F70-31912D2B1C20}" srcOrd="0" destOrd="0" presId="urn:microsoft.com/office/officeart/2005/8/layout/arrow2"/>
    <dgm:cxn modelId="{AE60C468-4B4A-4F97-9255-114436519DD8}" srcId="{0718D39D-8BC2-444D-A025-61BABEEEF374}" destId="{2AE9E98B-7888-4E05-A3D9-6B39F943C0E3}" srcOrd="0" destOrd="0" parTransId="{ADE5F577-68A6-41A7-A87C-DA049874FA74}" sibTransId="{A9FDB303-F54D-4E75-93F7-7AF3EBCC8DF6}"/>
    <dgm:cxn modelId="{B80976D3-2126-4583-93AA-602AA6259E6C}" srcId="{0718D39D-8BC2-444D-A025-61BABEEEF374}" destId="{36E1E2D4-AA4D-4E26-86C2-EA03E62B4EB5}" srcOrd="1" destOrd="0" parTransId="{8F24D1B8-23C7-46FA-A424-C0760DF44852}" sibTransId="{8932FAEC-342A-47F9-A063-DF6B8D5A3217}"/>
    <dgm:cxn modelId="{4B60F619-1D23-48F3-891D-E7D5D53C8502}" srcId="{0718D39D-8BC2-444D-A025-61BABEEEF374}" destId="{7E16ACA6-D241-4970-B9E2-F419F7820A30}" srcOrd="2" destOrd="0" parTransId="{81EDEC9A-5AF6-46A2-B881-69190D0CAAB4}" sibTransId="{C63A0362-5E8C-49D9-9B11-3DD12504340B}"/>
    <dgm:cxn modelId="{B4C398AB-E75B-46B4-B870-727C9C66358A}" srcId="{0718D39D-8BC2-444D-A025-61BABEEEF374}" destId="{0BC73BA8-A6B2-416A-8BDD-C6F9A376676C}" srcOrd="3" destOrd="0" parTransId="{5505D1A6-9436-42C8-8564-9966C00D1216}" sibTransId="{035A8ACB-C374-49ED-BEE6-11F550401D88}"/>
    <dgm:cxn modelId="{E5EFF0B8-6529-46EB-AE32-758E0571F234}" type="presOf" srcId="{36E1E2D4-AA4D-4E26-86C2-EA03E62B4EB5}" destId="{E207F65E-F98D-408E-A9BE-C674EF2026BD}" srcOrd="0" destOrd="0" presId="urn:microsoft.com/office/officeart/2005/8/layout/arrow2"/>
    <dgm:cxn modelId="{E606575C-1CB0-4145-B8AE-C07C5362DD83}" type="presOf" srcId="{7E16ACA6-D241-4970-B9E2-F419F7820A30}" destId="{C6DA22D9-5BBD-40D8-BDC5-4DEF2BDD289B}" srcOrd="0" destOrd="0" presId="urn:microsoft.com/office/officeart/2005/8/layout/arrow2"/>
    <dgm:cxn modelId="{A6FD42A7-F009-4687-A2D8-B763F575C135}" type="presOf" srcId="{0BC73BA8-A6B2-416A-8BDD-C6F9A376676C}" destId="{131DFE90-796B-434B-8441-3E7350D57EFC}" srcOrd="0" destOrd="0" presId="urn:microsoft.com/office/officeart/2005/8/layout/arrow2"/>
    <dgm:cxn modelId="{71D39C93-68E9-4F0B-BA04-6C6277B20AC6}" type="presParOf" srcId="{DFD64FCE-D4D2-4598-A17D-898023120731}" destId="{073A2915-91D0-4A48-B9B2-3A79A1510B78}" srcOrd="0" destOrd="0" presId="urn:microsoft.com/office/officeart/2005/8/layout/arrow2"/>
    <dgm:cxn modelId="{FDC9F984-FDC0-4BD0-952F-83A85FCA57D3}" type="presParOf" srcId="{DFD64FCE-D4D2-4598-A17D-898023120731}" destId="{4F89A60A-76B4-4838-87D4-14DCF5917F03}" srcOrd="1" destOrd="0" presId="urn:microsoft.com/office/officeart/2005/8/layout/arrow2"/>
    <dgm:cxn modelId="{F5211B86-4B1F-4168-8570-582BCDA5791B}" type="presParOf" srcId="{4F89A60A-76B4-4838-87D4-14DCF5917F03}" destId="{53A66ECA-175C-4B4C-B3CA-2956F6DC83D1}" srcOrd="0" destOrd="0" presId="urn:microsoft.com/office/officeart/2005/8/layout/arrow2"/>
    <dgm:cxn modelId="{2C92141D-EDB3-4025-8AF4-6A8EA219636A}" type="presParOf" srcId="{4F89A60A-76B4-4838-87D4-14DCF5917F03}" destId="{40ED11D6-3A2E-4D56-9F70-31912D2B1C20}" srcOrd="1" destOrd="0" presId="urn:microsoft.com/office/officeart/2005/8/layout/arrow2"/>
    <dgm:cxn modelId="{269893B2-CA8D-4485-877C-5EBD35A036E9}" type="presParOf" srcId="{4F89A60A-76B4-4838-87D4-14DCF5917F03}" destId="{C1CEBA72-6D5C-446D-8C26-52E58D4CE333}" srcOrd="2" destOrd="0" presId="urn:microsoft.com/office/officeart/2005/8/layout/arrow2"/>
    <dgm:cxn modelId="{8E091A77-7308-4681-B16F-9A4880961376}" type="presParOf" srcId="{4F89A60A-76B4-4838-87D4-14DCF5917F03}" destId="{E207F65E-F98D-408E-A9BE-C674EF2026BD}" srcOrd="3" destOrd="0" presId="urn:microsoft.com/office/officeart/2005/8/layout/arrow2"/>
    <dgm:cxn modelId="{F1548672-F215-4E1B-A080-6E763597C82F}" type="presParOf" srcId="{4F89A60A-76B4-4838-87D4-14DCF5917F03}" destId="{F1854C1F-04AC-42F1-A011-50D61C499915}" srcOrd="4" destOrd="0" presId="urn:microsoft.com/office/officeart/2005/8/layout/arrow2"/>
    <dgm:cxn modelId="{89E4615A-60F3-4686-AE9E-D2F54D6F6032}" type="presParOf" srcId="{4F89A60A-76B4-4838-87D4-14DCF5917F03}" destId="{C6DA22D9-5BBD-40D8-BDC5-4DEF2BDD289B}" srcOrd="5" destOrd="0" presId="urn:microsoft.com/office/officeart/2005/8/layout/arrow2"/>
    <dgm:cxn modelId="{E86C581B-56BA-461F-BF45-370DC8DFAA8E}" type="presParOf" srcId="{4F89A60A-76B4-4838-87D4-14DCF5917F03}" destId="{C213E570-3371-472B-9ED8-C09B48AB1BD0}" srcOrd="6" destOrd="0" presId="urn:microsoft.com/office/officeart/2005/8/layout/arrow2"/>
    <dgm:cxn modelId="{0DA94B3C-15D8-4492-8D8C-BCC58097B83B}" type="presParOf" srcId="{4F89A60A-76B4-4838-87D4-14DCF5917F03}" destId="{131DFE90-796B-434B-8441-3E7350D57EFC}"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AFC63-959C-476F-989F-461771D7D936}">
      <dsp:nvSpPr>
        <dsp:cNvPr id="0" name=""/>
        <dsp:cNvSpPr/>
      </dsp:nvSpPr>
      <dsp:spPr>
        <a:xfrm>
          <a:off x="5092337" y="2833687"/>
          <a:ext cx="2705502" cy="133349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752517"/>
              <a:satOff val="-30839"/>
              <a:lumOff val="-71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792000" numCol="1" spcCol="1270" anchor="t" anchorCtr="0">
          <a:noAutofit/>
        </a:bodyPr>
        <a:lstStyle/>
        <a:p>
          <a:pPr marL="57150" lvl="1" indent="-57150" algn="l" defTabSz="488950">
            <a:lnSpc>
              <a:spcPct val="90000"/>
            </a:lnSpc>
            <a:spcBef>
              <a:spcPct val="0"/>
            </a:spcBef>
            <a:spcAft>
              <a:spcPct val="15000"/>
            </a:spcAft>
            <a:buChar char="••"/>
          </a:pPr>
          <a:r>
            <a:rPr lang="de-DE" sz="1100" kern="1200" dirty="0"/>
            <a:t>   </a:t>
          </a:r>
          <a:r>
            <a:rPr lang="de-DE" sz="1100" kern="1200" dirty="0" smtClean="0"/>
            <a:t> </a:t>
          </a:r>
          <a:r>
            <a:rPr lang="de-DE" sz="1200" kern="1200" dirty="0" smtClean="0"/>
            <a:t>Ziele </a:t>
          </a:r>
          <a:r>
            <a:rPr lang="de-DE" sz="1200" kern="1200" dirty="0"/>
            <a:t>nur mittels eines eigenen Wohnungs-unternehmens zu </a:t>
          </a:r>
          <a:r>
            <a:rPr lang="de-DE" sz="1200" kern="1200" dirty="0" smtClean="0"/>
            <a:t>verwirklichen?</a:t>
          </a:r>
          <a:endParaRPr lang="de-DE" sz="1200" kern="1200" dirty="0"/>
        </a:p>
      </dsp:txBody>
      <dsp:txXfrm>
        <a:off x="5933281" y="3196355"/>
        <a:ext cx="1835265" cy="941538"/>
      </dsp:txXfrm>
    </dsp:sp>
    <dsp:sp modelId="{86C53D41-DDA9-49B8-9121-3E914CA500D7}">
      <dsp:nvSpPr>
        <dsp:cNvPr id="0" name=""/>
        <dsp:cNvSpPr/>
      </dsp:nvSpPr>
      <dsp:spPr>
        <a:xfrm>
          <a:off x="1628741" y="2833687"/>
          <a:ext cx="2705502" cy="133349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128776"/>
              <a:satOff val="-46258"/>
              <a:lumOff val="-107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0" rIns="45720" bIns="216000" numCol="1" spcCol="1270" anchor="b" anchorCtr="1">
          <a:noAutofit/>
        </a:bodyPr>
        <a:lstStyle/>
        <a:p>
          <a:pPr marL="114300" lvl="1" indent="-114300" algn="l" defTabSz="533400">
            <a:lnSpc>
              <a:spcPct val="90000"/>
            </a:lnSpc>
            <a:spcBef>
              <a:spcPct val="0"/>
            </a:spcBef>
            <a:spcAft>
              <a:spcPct val="15000"/>
            </a:spcAft>
            <a:buChar char="••"/>
          </a:pPr>
          <a:r>
            <a:rPr lang="de-DE" sz="1200" kern="1200" dirty="0" smtClean="0"/>
            <a:t>Starker Player</a:t>
          </a:r>
          <a:br>
            <a:rPr lang="de-DE" sz="1200" kern="1200" dirty="0" smtClean="0"/>
          </a:br>
          <a:r>
            <a:rPr lang="de-DE" sz="1200" kern="1200" dirty="0" smtClean="0"/>
            <a:t>am Markt</a:t>
          </a:r>
          <a:endParaRPr lang="de-DE" sz="1200" kern="1200" dirty="0"/>
        </a:p>
        <a:p>
          <a:pPr marL="114300" lvl="1" indent="-114300" algn="l" defTabSz="533400">
            <a:lnSpc>
              <a:spcPct val="90000"/>
            </a:lnSpc>
            <a:spcBef>
              <a:spcPct val="0"/>
            </a:spcBef>
            <a:spcAft>
              <a:spcPct val="15000"/>
            </a:spcAft>
            <a:buChar char="••"/>
          </a:pPr>
          <a:r>
            <a:rPr lang="de-DE" sz="1200" kern="1200" dirty="0"/>
            <a:t>Eigenes </a:t>
          </a:r>
          <a:r>
            <a:rPr lang="de-DE" sz="1200" kern="1200" dirty="0" smtClean="0"/>
            <a:t>Knowhow</a:t>
          </a:r>
          <a:br>
            <a:rPr lang="de-DE" sz="1200" kern="1200" dirty="0" smtClean="0"/>
          </a:br>
          <a:r>
            <a:rPr lang="de-DE" sz="1200" kern="1200" dirty="0" smtClean="0"/>
            <a:t>in </a:t>
          </a:r>
          <a:r>
            <a:rPr lang="de-DE" sz="1200" kern="1200" dirty="0"/>
            <a:t>den Unternehmen kann entwickelt werden</a:t>
          </a:r>
        </a:p>
      </dsp:txBody>
      <dsp:txXfrm>
        <a:off x="1658034" y="3196355"/>
        <a:ext cx="1835265" cy="941538"/>
      </dsp:txXfrm>
    </dsp:sp>
    <dsp:sp modelId="{899D8AF6-6CD0-442C-8F28-547D008F43FD}">
      <dsp:nvSpPr>
        <dsp:cNvPr id="0" name=""/>
        <dsp:cNvSpPr/>
      </dsp:nvSpPr>
      <dsp:spPr>
        <a:xfrm>
          <a:off x="5092337" y="0"/>
          <a:ext cx="2705502" cy="133349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376259"/>
              <a:satOff val="-15419"/>
              <a:lumOff val="-35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08000" rIns="45720" bIns="45720" numCol="1" spcCol="1270" anchor="t" anchorCtr="0">
          <a:noAutofit/>
        </a:bodyPr>
        <a:lstStyle/>
        <a:p>
          <a:pPr marL="114300" lvl="1" indent="-114300" algn="l" defTabSz="533400">
            <a:lnSpc>
              <a:spcPct val="90000"/>
            </a:lnSpc>
            <a:spcBef>
              <a:spcPct val="0"/>
            </a:spcBef>
            <a:spcAft>
              <a:spcPct val="15000"/>
            </a:spcAft>
            <a:buChar char="••"/>
          </a:pPr>
          <a:r>
            <a:rPr lang="de-DE" sz="1200" kern="1200" dirty="0"/>
            <a:t>Einfluss auf Bebauung </a:t>
          </a:r>
        </a:p>
        <a:p>
          <a:pPr marL="114300" lvl="1" indent="-114300" algn="l" defTabSz="533400">
            <a:lnSpc>
              <a:spcPct val="90000"/>
            </a:lnSpc>
            <a:spcBef>
              <a:spcPct val="0"/>
            </a:spcBef>
            <a:spcAft>
              <a:spcPct val="15000"/>
            </a:spcAft>
            <a:buChar char="••"/>
          </a:pPr>
          <a:r>
            <a:rPr lang="de-DE" sz="1200" kern="1200" dirty="0"/>
            <a:t>Direkte Einwirkung auf den Wohnungsmarkt</a:t>
          </a:r>
        </a:p>
      </dsp:txBody>
      <dsp:txXfrm>
        <a:off x="5933281" y="29293"/>
        <a:ext cx="1835265" cy="941538"/>
      </dsp:txXfrm>
    </dsp:sp>
    <dsp:sp modelId="{B187DB46-16C7-48A2-AD88-E7784D544932}">
      <dsp:nvSpPr>
        <dsp:cNvPr id="0" name=""/>
        <dsp:cNvSpPr/>
      </dsp:nvSpPr>
      <dsp:spPr>
        <a:xfrm>
          <a:off x="1628741" y="0"/>
          <a:ext cx="2705502" cy="133349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08000" rIns="0" bIns="45720" numCol="1" spcCol="1270" anchor="t" anchorCtr="0">
          <a:noAutofit/>
        </a:bodyPr>
        <a:lstStyle/>
        <a:p>
          <a:pPr marL="114300" lvl="1" indent="-114300" algn="l" defTabSz="533400">
            <a:lnSpc>
              <a:spcPct val="90000"/>
            </a:lnSpc>
            <a:spcBef>
              <a:spcPct val="0"/>
            </a:spcBef>
            <a:spcAft>
              <a:spcPct val="15000"/>
            </a:spcAft>
            <a:buChar char="••"/>
            <a:tabLst/>
          </a:pPr>
          <a:r>
            <a:rPr lang="de-DE" sz="1200" kern="1200" dirty="0"/>
            <a:t>Immer weniger </a:t>
          </a:r>
          <a:r>
            <a:rPr lang="de-DE" sz="1200" kern="1200" dirty="0" smtClean="0"/>
            <a:t>geförderte Wohnungen </a:t>
          </a:r>
          <a:r>
            <a:rPr lang="de-DE" sz="1200" kern="1200" dirty="0"/>
            <a:t>am </a:t>
          </a:r>
          <a:r>
            <a:rPr lang="de-DE" sz="1200" kern="1200" dirty="0" smtClean="0"/>
            <a:t>Markt</a:t>
          </a:r>
          <a:endParaRPr lang="de-DE" sz="1200" kern="1200" dirty="0"/>
        </a:p>
        <a:p>
          <a:pPr marL="114300" lvl="1" indent="-114300" algn="l" defTabSz="533400">
            <a:lnSpc>
              <a:spcPct val="90000"/>
            </a:lnSpc>
            <a:spcBef>
              <a:spcPct val="0"/>
            </a:spcBef>
            <a:spcAft>
              <a:spcPct val="15000"/>
            </a:spcAft>
            <a:buChar char="••"/>
          </a:pPr>
          <a:r>
            <a:rPr lang="de-DE" sz="1200" kern="1200" dirty="0"/>
            <a:t>In den letzten Jahren wenig geförderter Wohnungsneubau</a:t>
          </a:r>
        </a:p>
      </dsp:txBody>
      <dsp:txXfrm>
        <a:off x="1658034" y="29293"/>
        <a:ext cx="1835265" cy="941538"/>
      </dsp:txXfrm>
    </dsp:sp>
    <dsp:sp modelId="{8A4A6720-D9E2-432F-9411-AF8D9C74EDE5}">
      <dsp:nvSpPr>
        <dsp:cNvPr id="0" name=""/>
        <dsp:cNvSpPr/>
      </dsp:nvSpPr>
      <dsp:spPr>
        <a:xfrm>
          <a:off x="2862461" y="237529"/>
          <a:ext cx="1804391" cy="180439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e-DE" sz="1200" kern="1200" dirty="0"/>
            <a:t>Bedarf an preisgünstiger Wohnraum wächst</a:t>
          </a:r>
        </a:p>
      </dsp:txBody>
      <dsp:txXfrm>
        <a:off x="3390955" y="766023"/>
        <a:ext cx="1275897" cy="1275897"/>
      </dsp:txXfrm>
    </dsp:sp>
    <dsp:sp modelId="{824F8644-B60A-44C1-A7EB-ECA72254FA80}">
      <dsp:nvSpPr>
        <dsp:cNvPr id="0" name=""/>
        <dsp:cNvSpPr/>
      </dsp:nvSpPr>
      <dsp:spPr>
        <a:xfrm rot="5400000">
          <a:off x="4750196" y="237529"/>
          <a:ext cx="1804391" cy="1804391"/>
        </a:xfrm>
        <a:prstGeom prst="pieWedge">
          <a:avLst/>
        </a:prstGeom>
        <a:solidFill>
          <a:schemeClr val="accent2">
            <a:hueOff val="2376259"/>
            <a:satOff val="-15419"/>
            <a:lumOff val="-3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e-DE" sz="1200" kern="1200" dirty="0"/>
            <a:t>Einfluss der Städte und Kommunen auf die konkrete Bebauung beschränkt</a:t>
          </a:r>
        </a:p>
      </dsp:txBody>
      <dsp:txXfrm rot="-5400000">
        <a:off x="4750196" y="766023"/>
        <a:ext cx="1275897" cy="1275897"/>
      </dsp:txXfrm>
    </dsp:sp>
    <dsp:sp modelId="{248FC90E-167A-4220-9DBE-F9220FEBBAB9}">
      <dsp:nvSpPr>
        <dsp:cNvPr id="0" name=""/>
        <dsp:cNvSpPr/>
      </dsp:nvSpPr>
      <dsp:spPr>
        <a:xfrm rot="10800000">
          <a:off x="4750196" y="2125265"/>
          <a:ext cx="1804391" cy="1804391"/>
        </a:xfrm>
        <a:prstGeom prst="pieWedge">
          <a:avLst/>
        </a:prstGeom>
        <a:solidFill>
          <a:schemeClr val="accent2">
            <a:hueOff val="4752517"/>
            <a:satOff val="-30839"/>
            <a:lumOff val="-71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de-DE" sz="1200" kern="1200" dirty="0"/>
        </a:p>
        <a:p>
          <a:pPr lvl="0" algn="ctr" defTabSz="533400">
            <a:lnSpc>
              <a:spcPct val="90000"/>
            </a:lnSpc>
            <a:spcBef>
              <a:spcPct val="0"/>
            </a:spcBef>
            <a:spcAft>
              <a:spcPct val="35000"/>
            </a:spcAft>
          </a:pPr>
          <a:r>
            <a:rPr lang="de-DE" sz="1200" kern="1200" dirty="0"/>
            <a:t>Quartiers-entwicklung und Schaffung preisgünstigen Wohnraums</a:t>
          </a:r>
        </a:p>
      </dsp:txBody>
      <dsp:txXfrm rot="10800000">
        <a:off x="4750196" y="2125265"/>
        <a:ext cx="1275897" cy="1275897"/>
      </dsp:txXfrm>
    </dsp:sp>
    <dsp:sp modelId="{B7EC8BFF-974D-4165-9F6B-FD1572F6E73C}">
      <dsp:nvSpPr>
        <dsp:cNvPr id="0" name=""/>
        <dsp:cNvSpPr/>
      </dsp:nvSpPr>
      <dsp:spPr>
        <a:xfrm rot="16200000">
          <a:off x="2862461" y="2125265"/>
          <a:ext cx="1804391" cy="1804391"/>
        </a:xfrm>
        <a:prstGeom prst="pieWedge">
          <a:avLst/>
        </a:prstGeom>
        <a:solidFill>
          <a:schemeClr val="accent2">
            <a:hueOff val="7128776"/>
            <a:satOff val="-46258"/>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de-DE" sz="1200" kern="1200" dirty="0"/>
            <a:t>Bündelung der immobilien-wirtschaftlichen Aktivitäten</a:t>
          </a:r>
        </a:p>
      </dsp:txBody>
      <dsp:txXfrm rot="5400000">
        <a:off x="3390955" y="2125265"/>
        <a:ext cx="1275897" cy="1275897"/>
      </dsp:txXfrm>
    </dsp:sp>
    <dsp:sp modelId="{5D92A936-2F25-4D53-AFB7-081984902E5E}">
      <dsp:nvSpPr>
        <dsp:cNvPr id="0" name=""/>
        <dsp:cNvSpPr/>
      </dsp:nvSpPr>
      <dsp:spPr>
        <a:xfrm>
          <a:off x="4397027" y="1708546"/>
          <a:ext cx="622994" cy="54173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7056D5-05E1-40B7-B354-64B743AF3740}">
      <dsp:nvSpPr>
        <dsp:cNvPr id="0" name=""/>
        <dsp:cNvSpPr/>
      </dsp:nvSpPr>
      <dsp:spPr>
        <a:xfrm rot="10800000">
          <a:off x="4397027" y="1916906"/>
          <a:ext cx="622994" cy="541734"/>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D1D7E-DC90-49B3-A57E-A4C193585055}">
      <dsp:nvSpPr>
        <dsp:cNvPr id="0" name=""/>
        <dsp:cNvSpPr/>
      </dsp:nvSpPr>
      <dsp:spPr>
        <a:xfrm>
          <a:off x="-4946364" y="-757925"/>
          <a:ext cx="5891000" cy="5891000"/>
        </a:xfrm>
        <a:prstGeom prst="blockArc">
          <a:avLst>
            <a:gd name="adj1" fmla="val 18900000"/>
            <a:gd name="adj2" fmla="val 2700000"/>
            <a:gd name="adj3" fmla="val 367"/>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006E4C-114F-4359-AE0B-145274461CC5}">
      <dsp:nvSpPr>
        <dsp:cNvPr id="0" name=""/>
        <dsp:cNvSpPr/>
      </dsp:nvSpPr>
      <dsp:spPr>
        <a:xfrm>
          <a:off x="607546" y="394336"/>
          <a:ext cx="8749402" cy="9613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4555" tIns="40640" rIns="40640" bIns="40640" numCol="1" spcCol="1270" anchor="t" anchorCtr="0">
          <a:noAutofit/>
        </a:bodyPr>
        <a:lstStyle/>
        <a:p>
          <a:pPr lvl="0" algn="l" defTabSz="711200">
            <a:lnSpc>
              <a:spcPct val="90000"/>
            </a:lnSpc>
            <a:spcBef>
              <a:spcPct val="0"/>
            </a:spcBef>
            <a:spcAft>
              <a:spcPct val="35000"/>
            </a:spcAft>
          </a:pPr>
          <a:r>
            <a:rPr lang="de-DE" sz="1600" kern="1200" dirty="0"/>
            <a:t>Analysephase:</a:t>
          </a:r>
        </a:p>
        <a:p>
          <a:pPr marL="114300" lvl="1" indent="-114300" algn="l" defTabSz="533400">
            <a:lnSpc>
              <a:spcPct val="90000"/>
            </a:lnSpc>
            <a:spcBef>
              <a:spcPct val="0"/>
            </a:spcBef>
            <a:spcAft>
              <a:spcPct val="15000"/>
            </a:spcAft>
            <a:buChar char="••"/>
          </a:pPr>
          <a:r>
            <a:rPr lang="de-DE" sz="1200" kern="1200" dirty="0"/>
            <a:t>Was ist die Zielsetzung des neu zu gründenden Unternehmens, gibt es strategische Alternativen zur Gründung?</a:t>
          </a:r>
        </a:p>
        <a:p>
          <a:pPr marL="114300" lvl="1" indent="-114300" algn="l" defTabSz="533400">
            <a:lnSpc>
              <a:spcPct val="90000"/>
            </a:lnSpc>
            <a:spcBef>
              <a:spcPct val="0"/>
            </a:spcBef>
            <a:spcAft>
              <a:spcPct val="15000"/>
            </a:spcAft>
            <a:buChar char="••"/>
          </a:pPr>
          <a:r>
            <a:rPr lang="de-DE" sz="1200" kern="1200" dirty="0"/>
            <a:t>Welcher Bestand existiert bereits, welche Erfahrungen mit der Errichtung und Verwaltung von Beständen liegen vor?</a:t>
          </a:r>
        </a:p>
        <a:p>
          <a:pPr marL="114300" lvl="1" indent="-114300" algn="l" defTabSz="533400">
            <a:lnSpc>
              <a:spcPct val="90000"/>
            </a:lnSpc>
            <a:spcBef>
              <a:spcPct val="0"/>
            </a:spcBef>
            <a:spcAft>
              <a:spcPct val="15000"/>
            </a:spcAft>
            <a:buChar char="••"/>
          </a:pPr>
          <a:r>
            <a:rPr lang="de-DE" sz="1200" kern="1200" dirty="0"/>
            <a:t>Was sind die wirtschaftlichen, steuerlichen und kommunalrechtlichen Rahmenbedingungen?</a:t>
          </a:r>
        </a:p>
      </dsp:txBody>
      <dsp:txXfrm>
        <a:off x="607546" y="394336"/>
        <a:ext cx="8749402" cy="961386"/>
      </dsp:txXfrm>
    </dsp:sp>
    <dsp:sp modelId="{A6765E6E-3163-4CB6-A7A4-797C9A672DA9}">
      <dsp:nvSpPr>
        <dsp:cNvPr id="0" name=""/>
        <dsp:cNvSpPr/>
      </dsp:nvSpPr>
      <dsp:spPr>
        <a:xfrm>
          <a:off x="60653" y="328136"/>
          <a:ext cx="1093787" cy="109378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8DACA4-0025-4A59-9168-0F79BB67F8D6}">
      <dsp:nvSpPr>
        <dsp:cNvPr id="0" name=""/>
        <dsp:cNvSpPr/>
      </dsp:nvSpPr>
      <dsp:spPr>
        <a:xfrm>
          <a:off x="925620" y="1706881"/>
          <a:ext cx="8431328" cy="961386"/>
        </a:xfrm>
        <a:prstGeom prst="rect">
          <a:avLst/>
        </a:prstGeom>
        <a:solidFill>
          <a:schemeClr val="accent2">
            <a:hueOff val="3564388"/>
            <a:satOff val="-23129"/>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4555" tIns="40640" rIns="40640" bIns="40640" numCol="1" spcCol="1270" anchor="t" anchorCtr="0">
          <a:noAutofit/>
        </a:bodyPr>
        <a:lstStyle/>
        <a:p>
          <a:pPr lvl="0" algn="l" defTabSz="711200">
            <a:lnSpc>
              <a:spcPct val="90000"/>
            </a:lnSpc>
            <a:spcBef>
              <a:spcPct val="0"/>
            </a:spcBef>
            <a:spcAft>
              <a:spcPct val="35000"/>
            </a:spcAft>
          </a:pPr>
          <a:r>
            <a:rPr lang="de-DE" sz="1600" kern="1200" dirty="0"/>
            <a:t>Entscheidungsphase:</a:t>
          </a:r>
        </a:p>
        <a:p>
          <a:pPr marL="114300" lvl="1" indent="-114300" algn="l" defTabSz="533400">
            <a:lnSpc>
              <a:spcPct val="90000"/>
            </a:lnSpc>
            <a:spcBef>
              <a:spcPct val="0"/>
            </a:spcBef>
            <a:spcAft>
              <a:spcPct val="15000"/>
            </a:spcAft>
            <a:buChar char="••"/>
          </a:pPr>
          <a:r>
            <a:rPr lang="de-DE" sz="1200" kern="1200" dirty="0"/>
            <a:t>Festlegung der Aufgaben des Unternehmens, Festlegung der Rechtsform und der steuerlichen Ausgestaltung</a:t>
          </a:r>
        </a:p>
        <a:p>
          <a:pPr marL="114300" lvl="1" indent="-114300" algn="l" defTabSz="533400">
            <a:lnSpc>
              <a:spcPct val="90000"/>
            </a:lnSpc>
            <a:spcBef>
              <a:spcPct val="0"/>
            </a:spcBef>
            <a:spcAft>
              <a:spcPct val="15000"/>
            </a:spcAft>
            <a:buChar char="••"/>
          </a:pPr>
          <a:r>
            <a:rPr lang="de-DE" sz="1200" kern="1200" dirty="0"/>
            <a:t>Entwicklung eines Zeit- und Budgetrahmens für die Gründung</a:t>
          </a:r>
        </a:p>
        <a:p>
          <a:pPr marL="114300" lvl="1" indent="-114300" algn="l" defTabSz="533400">
            <a:lnSpc>
              <a:spcPct val="90000"/>
            </a:lnSpc>
            <a:spcBef>
              <a:spcPct val="0"/>
            </a:spcBef>
            <a:spcAft>
              <a:spcPct val="15000"/>
            </a:spcAft>
            <a:buChar char="••"/>
          </a:pPr>
          <a:r>
            <a:rPr lang="de-DE" sz="1200" kern="1200" dirty="0"/>
            <a:t>Implementierung eines Projektteams</a:t>
          </a:r>
        </a:p>
      </dsp:txBody>
      <dsp:txXfrm>
        <a:off x="925620" y="1706881"/>
        <a:ext cx="8431328" cy="961386"/>
      </dsp:txXfrm>
    </dsp:sp>
    <dsp:sp modelId="{548F15FE-A5DA-4CB5-89F1-2F62D9E092A0}">
      <dsp:nvSpPr>
        <dsp:cNvPr id="0" name=""/>
        <dsp:cNvSpPr/>
      </dsp:nvSpPr>
      <dsp:spPr>
        <a:xfrm>
          <a:off x="378726" y="1640680"/>
          <a:ext cx="1093787" cy="1093787"/>
        </a:xfrm>
        <a:prstGeom prst="ellipse">
          <a:avLst/>
        </a:prstGeom>
        <a:solidFill>
          <a:schemeClr val="lt1">
            <a:hueOff val="0"/>
            <a:satOff val="0"/>
            <a:lumOff val="0"/>
            <a:alphaOff val="0"/>
          </a:schemeClr>
        </a:solidFill>
        <a:ln w="12700" cap="flat" cmpd="sng" algn="ctr">
          <a:solidFill>
            <a:schemeClr val="accent2">
              <a:hueOff val="3564388"/>
              <a:satOff val="-23129"/>
              <a:lumOff val="-5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12D9A1-47D6-4D1D-9C56-C060011882FD}">
      <dsp:nvSpPr>
        <dsp:cNvPr id="0" name=""/>
        <dsp:cNvSpPr/>
      </dsp:nvSpPr>
      <dsp:spPr>
        <a:xfrm>
          <a:off x="607546" y="3019425"/>
          <a:ext cx="8749402" cy="961386"/>
        </a:xfrm>
        <a:prstGeom prst="rect">
          <a:avLst/>
        </a:prstGeom>
        <a:solidFill>
          <a:schemeClr val="accent2">
            <a:hueOff val="7128776"/>
            <a:satOff val="-46258"/>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4555" tIns="40640" rIns="40640" bIns="40640" numCol="1" spcCol="1270" anchor="t" anchorCtr="0">
          <a:noAutofit/>
        </a:bodyPr>
        <a:lstStyle/>
        <a:p>
          <a:pPr lvl="0" algn="l" defTabSz="711200">
            <a:lnSpc>
              <a:spcPct val="90000"/>
            </a:lnSpc>
            <a:spcBef>
              <a:spcPct val="0"/>
            </a:spcBef>
            <a:spcAft>
              <a:spcPct val="35000"/>
            </a:spcAft>
          </a:pPr>
          <a:r>
            <a:rPr lang="de-DE" sz="1600" kern="1200" dirty="0"/>
            <a:t>Umsetzungsphase:</a:t>
          </a:r>
        </a:p>
        <a:p>
          <a:pPr marL="114300" lvl="1" indent="-114300" algn="l" defTabSz="533400">
            <a:lnSpc>
              <a:spcPct val="90000"/>
            </a:lnSpc>
            <a:spcBef>
              <a:spcPct val="0"/>
            </a:spcBef>
            <a:spcAft>
              <a:spcPct val="15000"/>
            </a:spcAft>
            <a:buChar char="••"/>
          </a:pPr>
          <a:r>
            <a:rPr lang="de-DE" sz="1200" kern="1200" dirty="0"/>
            <a:t>Durchführung der Gründung und Überführung in den Regelbetrieb</a:t>
          </a:r>
        </a:p>
        <a:p>
          <a:pPr marL="114300" lvl="1" indent="-114300" algn="l" defTabSz="533400">
            <a:lnSpc>
              <a:spcPct val="90000"/>
            </a:lnSpc>
            <a:spcBef>
              <a:spcPct val="0"/>
            </a:spcBef>
            <a:spcAft>
              <a:spcPct val="15000"/>
            </a:spcAft>
            <a:buChar char="••"/>
          </a:pPr>
          <a:r>
            <a:rPr lang="de-DE" sz="1200" kern="1200" dirty="0"/>
            <a:t>Einführung der notwendigen Berichts- und </a:t>
          </a:r>
          <a:r>
            <a:rPr lang="de-DE" sz="1200" kern="1200" dirty="0" err="1"/>
            <a:t>Controllingsysteme</a:t>
          </a:r>
          <a:endParaRPr lang="de-DE" sz="1200" kern="1200" dirty="0"/>
        </a:p>
        <a:p>
          <a:pPr marL="114300" lvl="1" indent="-114300" algn="l" defTabSz="533400">
            <a:lnSpc>
              <a:spcPct val="90000"/>
            </a:lnSpc>
            <a:spcBef>
              <a:spcPct val="0"/>
            </a:spcBef>
            <a:spcAft>
              <a:spcPct val="15000"/>
            </a:spcAft>
            <a:buChar char="••"/>
          </a:pPr>
          <a:r>
            <a:rPr lang="de-DE" sz="1200" kern="1200" dirty="0"/>
            <a:t>Einbindung in die kommunale Beteiligungsverwaltung</a:t>
          </a:r>
        </a:p>
      </dsp:txBody>
      <dsp:txXfrm>
        <a:off x="607546" y="3019425"/>
        <a:ext cx="8749402" cy="961386"/>
      </dsp:txXfrm>
    </dsp:sp>
    <dsp:sp modelId="{0F47217F-DF2F-4437-A816-1A8F48445DF7}">
      <dsp:nvSpPr>
        <dsp:cNvPr id="0" name=""/>
        <dsp:cNvSpPr/>
      </dsp:nvSpPr>
      <dsp:spPr>
        <a:xfrm>
          <a:off x="60653" y="2953225"/>
          <a:ext cx="1093787" cy="1093787"/>
        </a:xfrm>
        <a:prstGeom prst="ellipse">
          <a:avLst/>
        </a:prstGeom>
        <a:solidFill>
          <a:schemeClr val="lt1">
            <a:hueOff val="0"/>
            <a:satOff val="0"/>
            <a:lumOff val="0"/>
            <a:alphaOff val="0"/>
          </a:schemeClr>
        </a:solidFill>
        <a:ln w="12700" cap="flat" cmpd="sng" algn="ctr">
          <a:solidFill>
            <a:schemeClr val="accent2">
              <a:hueOff val="7128776"/>
              <a:satOff val="-46258"/>
              <a:lumOff val="-10784"/>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D27E2-A7D0-47E2-B10A-DD03F189ED3E}">
      <dsp:nvSpPr>
        <dsp:cNvPr id="0" name=""/>
        <dsp:cNvSpPr/>
      </dsp:nvSpPr>
      <dsp:spPr>
        <a:xfrm>
          <a:off x="556378" y="756"/>
          <a:ext cx="1931230" cy="11587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Wer ist beteiligt?</a:t>
          </a:r>
        </a:p>
        <a:p>
          <a:pPr lvl="0" algn="ctr" defTabSz="488950">
            <a:lnSpc>
              <a:spcPct val="90000"/>
            </a:lnSpc>
            <a:spcBef>
              <a:spcPct val="0"/>
            </a:spcBef>
            <a:spcAft>
              <a:spcPct val="35000"/>
            </a:spcAft>
          </a:pPr>
          <a:r>
            <a:rPr lang="de-DE" sz="1100" kern="1200" dirty="0"/>
            <a:t>Wie groß ist der bestehende (kommunale) Bestand (Grundstücke, Gebäude)? </a:t>
          </a:r>
        </a:p>
      </dsp:txBody>
      <dsp:txXfrm>
        <a:off x="556378" y="756"/>
        <a:ext cx="1931230" cy="1158738"/>
      </dsp:txXfrm>
    </dsp:sp>
    <dsp:sp modelId="{DFC4D69B-944C-4033-A6FE-421D16602BD3}">
      <dsp:nvSpPr>
        <dsp:cNvPr id="0" name=""/>
        <dsp:cNvSpPr/>
      </dsp:nvSpPr>
      <dsp:spPr>
        <a:xfrm>
          <a:off x="2680732" y="756"/>
          <a:ext cx="1931230" cy="1158738"/>
        </a:xfrm>
        <a:prstGeom prst="rect">
          <a:avLst/>
        </a:prstGeom>
        <a:solidFill>
          <a:schemeClr val="accent2">
            <a:hueOff val="891097"/>
            <a:satOff val="-5782"/>
            <a:lumOff val="-1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Besteht Bedarf an (preisgünstigem) Wohnraum?</a:t>
          </a:r>
        </a:p>
        <a:p>
          <a:pPr lvl="0" algn="ctr" defTabSz="488950">
            <a:lnSpc>
              <a:spcPct val="90000"/>
            </a:lnSpc>
            <a:spcBef>
              <a:spcPct val="0"/>
            </a:spcBef>
            <a:spcAft>
              <a:spcPct val="35000"/>
            </a:spcAft>
          </a:pPr>
          <a:r>
            <a:rPr lang="de-DE" sz="1100" kern="1200" dirty="0"/>
            <a:t>Welche strategische Zielsetzung hinsichtlich des Wohnungsbestands ist beabsichtigt?</a:t>
          </a:r>
        </a:p>
      </dsp:txBody>
      <dsp:txXfrm>
        <a:off x="2680732" y="756"/>
        <a:ext cx="1931230" cy="1158738"/>
      </dsp:txXfrm>
    </dsp:sp>
    <dsp:sp modelId="{369C47A7-30B4-4EAA-905F-912E31E99EFF}">
      <dsp:nvSpPr>
        <dsp:cNvPr id="0" name=""/>
        <dsp:cNvSpPr/>
      </dsp:nvSpPr>
      <dsp:spPr>
        <a:xfrm>
          <a:off x="4805086" y="756"/>
          <a:ext cx="1931230" cy="1158738"/>
        </a:xfrm>
        <a:prstGeom prst="rect">
          <a:avLst/>
        </a:prstGeom>
        <a:solidFill>
          <a:schemeClr val="accent2">
            <a:hueOff val="1782194"/>
            <a:satOff val="-11565"/>
            <a:lumOff val="-26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Soll nur Wohnungsbau betrieben werden oder auch Aufgaben des Städtebaus und der Liegenschafts- und Immobilienverwaltung gebündelt werden?</a:t>
          </a:r>
        </a:p>
      </dsp:txBody>
      <dsp:txXfrm>
        <a:off x="4805086" y="756"/>
        <a:ext cx="1931230" cy="1158738"/>
      </dsp:txXfrm>
    </dsp:sp>
    <dsp:sp modelId="{CBA438BF-B87B-4F9F-A54D-C880C9F031C9}">
      <dsp:nvSpPr>
        <dsp:cNvPr id="0" name=""/>
        <dsp:cNvSpPr/>
      </dsp:nvSpPr>
      <dsp:spPr>
        <a:xfrm>
          <a:off x="6929440" y="756"/>
          <a:ext cx="1931230" cy="1158738"/>
        </a:xfrm>
        <a:prstGeom prst="rect">
          <a:avLst/>
        </a:prstGeom>
        <a:solidFill>
          <a:schemeClr val="accent2">
            <a:hueOff val="2673291"/>
            <a:satOff val="-17347"/>
            <a:lumOff val="-40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Wie ist die Marktsituation (Entwicklung der Bevölkerung, der Haushaltsgrößen, des Bedarfs an seniorengerechtem Wohnraum etc.)?</a:t>
          </a:r>
        </a:p>
      </dsp:txBody>
      <dsp:txXfrm>
        <a:off x="6929440" y="756"/>
        <a:ext cx="1931230" cy="1158738"/>
      </dsp:txXfrm>
    </dsp:sp>
    <dsp:sp modelId="{0B40A200-A951-4CE1-9A1D-A3B44CF12B45}">
      <dsp:nvSpPr>
        <dsp:cNvPr id="0" name=""/>
        <dsp:cNvSpPr/>
      </dsp:nvSpPr>
      <dsp:spPr>
        <a:xfrm>
          <a:off x="556378" y="1352618"/>
          <a:ext cx="1931230" cy="1158738"/>
        </a:xfrm>
        <a:prstGeom prst="rect">
          <a:avLst/>
        </a:prstGeom>
        <a:solidFill>
          <a:schemeClr val="accent2">
            <a:hueOff val="3564388"/>
            <a:satOff val="-23129"/>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Welche Mitbewerber sind am Markt tätig? </a:t>
          </a:r>
        </a:p>
        <a:p>
          <a:pPr lvl="0" algn="ctr" defTabSz="488950">
            <a:lnSpc>
              <a:spcPct val="90000"/>
            </a:lnSpc>
            <a:spcBef>
              <a:spcPct val="0"/>
            </a:spcBef>
            <a:spcAft>
              <a:spcPct val="35000"/>
            </a:spcAft>
          </a:pPr>
          <a:r>
            <a:rPr lang="de-DE" sz="1100" kern="1200" dirty="0"/>
            <a:t>Welche Formen der Zusammenarbeit sind denkbar?</a:t>
          </a:r>
        </a:p>
      </dsp:txBody>
      <dsp:txXfrm>
        <a:off x="556378" y="1352618"/>
        <a:ext cx="1931230" cy="1158738"/>
      </dsp:txXfrm>
    </dsp:sp>
    <dsp:sp modelId="{4C479F1A-8612-41B3-AF3B-C4B12C6786CD}">
      <dsp:nvSpPr>
        <dsp:cNvPr id="0" name=""/>
        <dsp:cNvSpPr/>
      </dsp:nvSpPr>
      <dsp:spPr>
        <a:xfrm>
          <a:off x="2680732" y="1352618"/>
          <a:ext cx="1931230" cy="1158738"/>
        </a:xfrm>
        <a:prstGeom prst="rect">
          <a:avLst/>
        </a:prstGeom>
        <a:solidFill>
          <a:schemeClr val="accent2">
            <a:hueOff val="4455485"/>
            <a:satOff val="-28911"/>
            <a:lumOff val="-67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smtClean="0"/>
            <a:t>Geeignete </a:t>
          </a:r>
          <a:r>
            <a:rPr lang="de-DE" sz="1100" kern="1200" dirty="0"/>
            <a:t>Rechtsform? Berücksichtigung der rechtsformspezifischen Kosten (Buchführung, Jahresabschluss, Prüfung, Steuerberatung, Veröffentlichung)</a:t>
          </a:r>
        </a:p>
      </dsp:txBody>
      <dsp:txXfrm>
        <a:off x="2680732" y="1352618"/>
        <a:ext cx="1931230" cy="1158738"/>
      </dsp:txXfrm>
    </dsp:sp>
    <dsp:sp modelId="{76F83380-DD7F-4D9B-A776-158CF107EF0E}">
      <dsp:nvSpPr>
        <dsp:cNvPr id="0" name=""/>
        <dsp:cNvSpPr/>
      </dsp:nvSpPr>
      <dsp:spPr>
        <a:xfrm>
          <a:off x="4805086" y="1352618"/>
          <a:ext cx="1931230" cy="1158738"/>
        </a:xfrm>
        <a:prstGeom prst="rect">
          <a:avLst/>
        </a:prstGeom>
        <a:solidFill>
          <a:schemeClr val="accent2">
            <a:hueOff val="5346582"/>
            <a:satOff val="-34694"/>
            <a:lumOff val="-8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Welche Eigenkapitalausstattung ist vorgesehen? Wer versorgt die Gesellschaft mit Eigenkapital?</a:t>
          </a:r>
        </a:p>
      </dsp:txBody>
      <dsp:txXfrm>
        <a:off x="4805086" y="1352618"/>
        <a:ext cx="1931230" cy="1158738"/>
      </dsp:txXfrm>
    </dsp:sp>
    <dsp:sp modelId="{EB5440EE-A5E7-46B5-80E4-F631A35A47B4}">
      <dsp:nvSpPr>
        <dsp:cNvPr id="0" name=""/>
        <dsp:cNvSpPr/>
      </dsp:nvSpPr>
      <dsp:spPr>
        <a:xfrm>
          <a:off x="6929440" y="1352618"/>
          <a:ext cx="1931230" cy="115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 Welche steuerlichen Implikationen sind zu beachten, welche kommunalrechtlichen Vorgaben müssen berücksichtigt werden?</a:t>
          </a:r>
        </a:p>
      </dsp:txBody>
      <dsp:txXfrm>
        <a:off x="6929440" y="1352618"/>
        <a:ext cx="1931230" cy="1158738"/>
      </dsp:txXfrm>
    </dsp:sp>
    <dsp:sp modelId="{65ECE28A-1968-4C83-850E-AAA8378B1234}">
      <dsp:nvSpPr>
        <dsp:cNvPr id="0" name=""/>
        <dsp:cNvSpPr/>
      </dsp:nvSpPr>
      <dsp:spPr>
        <a:xfrm>
          <a:off x="3742909" y="2704479"/>
          <a:ext cx="1931230" cy="1158738"/>
        </a:xfrm>
        <a:prstGeom prst="rect">
          <a:avLst/>
        </a:prstGeom>
        <a:solidFill>
          <a:schemeClr val="accent2">
            <a:hueOff val="7128776"/>
            <a:satOff val="-46258"/>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Welche haushaltsrechtlichen und wirtschaftlichen Rahmenbedingungen sind vorgesehen (Beleihung der Immobilien, angemessene Eigenkapitalverzinsung etc.)?</a:t>
          </a:r>
        </a:p>
      </dsp:txBody>
      <dsp:txXfrm>
        <a:off x="3742909" y="2704479"/>
        <a:ext cx="1931230" cy="11587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B79E6-F97D-4BB6-909F-32D5B369C33A}">
      <dsp:nvSpPr>
        <dsp:cNvPr id="0" name=""/>
        <dsp:cNvSpPr/>
      </dsp:nvSpPr>
      <dsp:spPr>
        <a:xfrm>
          <a:off x="556378" y="756"/>
          <a:ext cx="1931230" cy="115873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Entscheidung: Ergibt sich nach der Analysephase der Bedarf für eine Wohnungsgesellschaft im Eigentum der Gebietskörperschaft?</a:t>
          </a:r>
        </a:p>
      </dsp:txBody>
      <dsp:txXfrm>
        <a:off x="556378" y="756"/>
        <a:ext cx="1931230" cy="1158738"/>
      </dsp:txXfrm>
    </dsp:sp>
    <dsp:sp modelId="{2FF84EDC-87B5-42DE-B328-EF0825228BA2}">
      <dsp:nvSpPr>
        <dsp:cNvPr id="0" name=""/>
        <dsp:cNvSpPr/>
      </dsp:nvSpPr>
      <dsp:spPr>
        <a:xfrm>
          <a:off x="2680732" y="756"/>
          <a:ext cx="1931230" cy="1158738"/>
        </a:xfrm>
        <a:prstGeom prst="rect">
          <a:avLst/>
        </a:prstGeom>
        <a:solidFill>
          <a:schemeClr val="accent2">
            <a:hueOff val="891097"/>
            <a:satOff val="-5782"/>
            <a:lumOff val="-1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Gesellschaftsvertrag der Wohnungsunternehmen mit klarem Auftrag</a:t>
          </a:r>
        </a:p>
      </dsp:txBody>
      <dsp:txXfrm>
        <a:off x="2680732" y="756"/>
        <a:ext cx="1931230" cy="1158738"/>
      </dsp:txXfrm>
    </dsp:sp>
    <dsp:sp modelId="{6C1BD4B8-B555-4976-BEFB-FB4E50BC5E69}">
      <dsp:nvSpPr>
        <dsp:cNvPr id="0" name=""/>
        <dsp:cNvSpPr/>
      </dsp:nvSpPr>
      <dsp:spPr>
        <a:xfrm>
          <a:off x="4805086" y="756"/>
          <a:ext cx="1931230" cy="1158738"/>
        </a:xfrm>
        <a:prstGeom prst="rect">
          <a:avLst/>
        </a:prstGeom>
        <a:solidFill>
          <a:schemeClr val="accent2">
            <a:hueOff val="1782194"/>
            <a:satOff val="-11565"/>
            <a:lumOff val="-26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Dauerhaft wirtschaftlicher Betrieb gewährleistet? </a:t>
          </a:r>
        </a:p>
        <a:p>
          <a:pPr lvl="0" algn="ctr" defTabSz="488950">
            <a:lnSpc>
              <a:spcPct val="90000"/>
            </a:lnSpc>
            <a:spcBef>
              <a:spcPct val="0"/>
            </a:spcBef>
            <a:spcAft>
              <a:spcPct val="35000"/>
            </a:spcAft>
          </a:pPr>
          <a:r>
            <a:rPr lang="de-DE" sz="1100" kern="1200" dirty="0"/>
            <a:t>(Untersuchung des Bestandes?)</a:t>
          </a:r>
        </a:p>
      </dsp:txBody>
      <dsp:txXfrm>
        <a:off x="4805086" y="756"/>
        <a:ext cx="1931230" cy="1158738"/>
      </dsp:txXfrm>
    </dsp:sp>
    <dsp:sp modelId="{57D4F1F8-59EE-464B-9F80-E5BFDC309278}">
      <dsp:nvSpPr>
        <dsp:cNvPr id="0" name=""/>
        <dsp:cNvSpPr/>
      </dsp:nvSpPr>
      <dsp:spPr>
        <a:xfrm>
          <a:off x="6929440" y="756"/>
          <a:ext cx="1931230" cy="1158738"/>
        </a:xfrm>
        <a:prstGeom prst="rect">
          <a:avLst/>
        </a:prstGeom>
        <a:solidFill>
          <a:schemeClr val="accent2">
            <a:hueOff val="2673291"/>
            <a:satOff val="-17347"/>
            <a:lumOff val="-40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Politische Grundsatzentscheidung mit langer Bindungswirkung</a:t>
          </a:r>
        </a:p>
      </dsp:txBody>
      <dsp:txXfrm>
        <a:off x="6929440" y="756"/>
        <a:ext cx="1931230" cy="1158738"/>
      </dsp:txXfrm>
    </dsp:sp>
    <dsp:sp modelId="{CEF0D5A7-FFB5-497D-B09A-D3D8122892C4}">
      <dsp:nvSpPr>
        <dsp:cNvPr id="0" name=""/>
        <dsp:cNvSpPr/>
      </dsp:nvSpPr>
      <dsp:spPr>
        <a:xfrm>
          <a:off x="556378" y="1352618"/>
          <a:ext cx="1931230" cy="1158738"/>
        </a:xfrm>
        <a:prstGeom prst="rect">
          <a:avLst/>
        </a:prstGeom>
        <a:solidFill>
          <a:schemeClr val="accent2">
            <a:hueOff val="3564388"/>
            <a:satOff val="-23129"/>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Fixierung der strategischen Rahmenbedingungen und Ableitung einer Unternehmensplanung</a:t>
          </a:r>
        </a:p>
      </dsp:txBody>
      <dsp:txXfrm>
        <a:off x="556378" y="1352618"/>
        <a:ext cx="1931230" cy="1158738"/>
      </dsp:txXfrm>
    </dsp:sp>
    <dsp:sp modelId="{6974A8BC-2C6C-4FB6-9844-52381770BD81}">
      <dsp:nvSpPr>
        <dsp:cNvPr id="0" name=""/>
        <dsp:cNvSpPr/>
      </dsp:nvSpPr>
      <dsp:spPr>
        <a:xfrm>
          <a:off x="2680732" y="1352618"/>
          <a:ext cx="1931230" cy="1158738"/>
        </a:xfrm>
        <a:prstGeom prst="rect">
          <a:avLst/>
        </a:prstGeom>
        <a:solidFill>
          <a:schemeClr val="accent2">
            <a:hueOff val="4455485"/>
            <a:satOff val="-28911"/>
            <a:lumOff val="-67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Details diskutieren: wirtschaftliche Tragfähigkeit (marktübliche Miete, angemessene Einbringungswerte, Versorgung mit Grundstücken)</a:t>
          </a:r>
        </a:p>
      </dsp:txBody>
      <dsp:txXfrm>
        <a:off x="2680732" y="1352618"/>
        <a:ext cx="1931230" cy="1158738"/>
      </dsp:txXfrm>
    </dsp:sp>
    <dsp:sp modelId="{DEA3C851-AF2D-42BA-A9D2-90E329EF9AB0}">
      <dsp:nvSpPr>
        <dsp:cNvPr id="0" name=""/>
        <dsp:cNvSpPr/>
      </dsp:nvSpPr>
      <dsp:spPr>
        <a:xfrm>
          <a:off x="4805086" y="1352618"/>
          <a:ext cx="1931230" cy="1158738"/>
        </a:xfrm>
        <a:prstGeom prst="rect">
          <a:avLst/>
        </a:prstGeom>
        <a:solidFill>
          <a:schemeClr val="accent2">
            <a:hueOff val="5346582"/>
            <a:satOff val="-34694"/>
            <a:lumOff val="-8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a:t>Können die allgemeinen und kommunalrechtlichen Vorgaben einer Gründung z.B. einer GmbH erfüllt werden?</a:t>
          </a:r>
        </a:p>
      </dsp:txBody>
      <dsp:txXfrm>
        <a:off x="4805086" y="1352618"/>
        <a:ext cx="1931230" cy="1158738"/>
      </dsp:txXfrm>
    </dsp:sp>
    <dsp:sp modelId="{30C74C75-2F44-4017-9327-9A2EAE865207}">
      <dsp:nvSpPr>
        <dsp:cNvPr id="0" name=""/>
        <dsp:cNvSpPr/>
      </dsp:nvSpPr>
      <dsp:spPr>
        <a:xfrm>
          <a:off x="6929440" y="1352618"/>
          <a:ext cx="1931230" cy="115873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smtClean="0"/>
            <a:t>Einfluss der politischen Entscheidungsträger:  Oft Oberbürgermeister als Aufsichtsratsvorsitzender, Fraktionen proportional im AR vertreten, ggf. ergänzt durch Experten</a:t>
          </a:r>
          <a:endParaRPr lang="de-DE" sz="1100" kern="1200" dirty="0"/>
        </a:p>
      </dsp:txBody>
      <dsp:txXfrm>
        <a:off x="6929440" y="1352618"/>
        <a:ext cx="1931230" cy="1158738"/>
      </dsp:txXfrm>
    </dsp:sp>
    <dsp:sp modelId="{EBCEE562-2055-454F-BA90-B518816F9915}">
      <dsp:nvSpPr>
        <dsp:cNvPr id="0" name=""/>
        <dsp:cNvSpPr/>
      </dsp:nvSpPr>
      <dsp:spPr>
        <a:xfrm>
          <a:off x="3244854" y="2704479"/>
          <a:ext cx="2927340" cy="1158738"/>
        </a:xfrm>
        <a:prstGeom prst="rect">
          <a:avLst/>
        </a:prstGeom>
        <a:solidFill>
          <a:schemeClr val="accent2">
            <a:hueOff val="7128776"/>
            <a:satOff val="-46258"/>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de-DE" sz="1100" kern="1200" dirty="0" smtClean="0"/>
            <a:t>Vor- und Nachteile gegenüberstellen: </a:t>
          </a:r>
          <a:br>
            <a:rPr lang="de-DE" sz="1100" kern="1200" dirty="0" smtClean="0"/>
          </a:br>
          <a:r>
            <a:rPr lang="de-DE" sz="1100" kern="1200" dirty="0" smtClean="0"/>
            <a:t/>
          </a:r>
          <a:br>
            <a:rPr lang="de-DE" sz="1100" kern="1200" dirty="0" smtClean="0"/>
          </a:br>
          <a:r>
            <a:rPr lang="de-DE" sz="1100" kern="1200" dirty="0" smtClean="0"/>
            <a:t>Vorteil: Bündelung von Knowhow für alle Leistungen rund um die Immobilie, vom Neubau über die Bestandserhaltung, das Quartiersmanagement bis zur Stadtentwicklung</a:t>
          </a:r>
          <a:endParaRPr lang="de-DE" sz="1100" kern="1200" dirty="0"/>
        </a:p>
      </dsp:txBody>
      <dsp:txXfrm>
        <a:off x="3244854" y="2704479"/>
        <a:ext cx="2927340" cy="11587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A2915-91D0-4A48-B9B2-3A79A1510B78}">
      <dsp:nvSpPr>
        <dsp:cNvPr id="0" name=""/>
        <dsp:cNvSpPr/>
      </dsp:nvSpPr>
      <dsp:spPr>
        <a:xfrm>
          <a:off x="276236" y="0"/>
          <a:ext cx="8864576" cy="386397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66ECA-175C-4B4C-B3CA-2956F6DC83D1}">
      <dsp:nvSpPr>
        <dsp:cNvPr id="0" name=""/>
        <dsp:cNvSpPr/>
      </dsp:nvSpPr>
      <dsp:spPr>
        <a:xfrm>
          <a:off x="1426207" y="2720852"/>
          <a:ext cx="142194" cy="1421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D11D6-3A2E-4D56-9F70-31912D2B1C20}">
      <dsp:nvSpPr>
        <dsp:cNvPr id="0" name=""/>
        <dsp:cNvSpPr/>
      </dsp:nvSpPr>
      <dsp:spPr>
        <a:xfrm>
          <a:off x="1368927" y="2944348"/>
          <a:ext cx="1542547" cy="91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46" tIns="0" rIns="0" bIns="0" numCol="1" spcCol="1270" anchor="t" anchorCtr="0">
          <a:noAutofit/>
        </a:bodyPr>
        <a:lstStyle/>
        <a:p>
          <a:pPr lvl="0" algn="l" defTabSz="622300">
            <a:lnSpc>
              <a:spcPct val="90000"/>
            </a:lnSpc>
            <a:spcBef>
              <a:spcPct val="0"/>
            </a:spcBef>
            <a:spcAft>
              <a:spcPct val="35000"/>
            </a:spcAft>
          </a:pPr>
          <a:r>
            <a:rPr lang="de-DE" sz="1400" kern="1200" dirty="0" smtClean="0"/>
            <a:t>Vorbereitung der notwendigen Unterlagen und Beschlüsse</a:t>
          </a:r>
          <a:endParaRPr lang="de-DE" sz="1400" kern="1200" dirty="0"/>
        </a:p>
      </dsp:txBody>
      <dsp:txXfrm>
        <a:off x="1368927" y="2944348"/>
        <a:ext cx="1542547" cy="919626"/>
      </dsp:txXfrm>
    </dsp:sp>
    <dsp:sp modelId="{C1CEBA72-6D5C-446D-8C26-52E58D4CE333}">
      <dsp:nvSpPr>
        <dsp:cNvPr id="0" name=""/>
        <dsp:cNvSpPr/>
      </dsp:nvSpPr>
      <dsp:spPr>
        <a:xfrm>
          <a:off x="2935666" y="1898292"/>
          <a:ext cx="247294" cy="2472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7F65E-F98D-408E-A9BE-C674EF2026BD}">
      <dsp:nvSpPr>
        <dsp:cNvPr id="0" name=""/>
        <dsp:cNvSpPr/>
      </dsp:nvSpPr>
      <dsp:spPr>
        <a:xfrm>
          <a:off x="2876594" y="2274448"/>
          <a:ext cx="1492209" cy="114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36" tIns="0" rIns="0" bIns="0" numCol="1" spcCol="1270" anchor="t" anchorCtr="0">
          <a:noAutofit/>
        </a:bodyPr>
        <a:lstStyle/>
        <a:p>
          <a:pPr lvl="0" algn="l" defTabSz="622300">
            <a:lnSpc>
              <a:spcPct val="90000"/>
            </a:lnSpc>
            <a:spcBef>
              <a:spcPct val="0"/>
            </a:spcBef>
            <a:spcAft>
              <a:spcPct val="35000"/>
            </a:spcAft>
          </a:pPr>
          <a:r>
            <a:rPr lang="de-DE" sz="1400" kern="1200" dirty="0" smtClean="0"/>
            <a:t>Vorbereitung der Verträge</a:t>
          </a:r>
          <a:endParaRPr lang="de-DE" sz="1400" kern="1200" dirty="0"/>
        </a:p>
      </dsp:txBody>
      <dsp:txXfrm>
        <a:off x="2876594" y="2274448"/>
        <a:ext cx="1492209" cy="1146716"/>
      </dsp:txXfrm>
    </dsp:sp>
    <dsp:sp modelId="{F1854C1F-04AC-42F1-A011-50D61C499915}">
      <dsp:nvSpPr>
        <dsp:cNvPr id="0" name=""/>
        <dsp:cNvSpPr/>
      </dsp:nvSpPr>
      <dsp:spPr>
        <a:xfrm>
          <a:off x="5028129" y="1236007"/>
          <a:ext cx="327665" cy="3276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A22D9-5BBD-40D8-BDC5-4DEF2BDD289B}">
      <dsp:nvSpPr>
        <dsp:cNvPr id="0" name=""/>
        <dsp:cNvSpPr/>
      </dsp:nvSpPr>
      <dsp:spPr>
        <a:xfrm>
          <a:off x="4949813" y="1742209"/>
          <a:ext cx="1553878" cy="155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623" tIns="0" rIns="0" bIns="0" numCol="1" spcCol="1270" anchor="t" anchorCtr="0">
          <a:noAutofit/>
        </a:bodyPr>
        <a:lstStyle/>
        <a:p>
          <a:pPr lvl="0" algn="l" defTabSz="622300">
            <a:lnSpc>
              <a:spcPct val="90000"/>
            </a:lnSpc>
            <a:spcBef>
              <a:spcPct val="0"/>
            </a:spcBef>
            <a:spcAft>
              <a:spcPct val="35000"/>
            </a:spcAft>
          </a:pPr>
          <a:r>
            <a:rPr lang="de-DE" sz="1400" kern="1200" dirty="0" smtClean="0"/>
            <a:t>Aufstellung der Unternehmens-planung </a:t>
          </a:r>
          <a:endParaRPr lang="de-DE" sz="1400" kern="1200" dirty="0"/>
        </a:p>
      </dsp:txBody>
      <dsp:txXfrm>
        <a:off x="4949813" y="1742209"/>
        <a:ext cx="1553878" cy="1550702"/>
      </dsp:txXfrm>
    </dsp:sp>
    <dsp:sp modelId="{C213E570-3371-472B-9ED8-C09B48AB1BD0}">
      <dsp:nvSpPr>
        <dsp:cNvPr id="0" name=""/>
        <dsp:cNvSpPr/>
      </dsp:nvSpPr>
      <dsp:spPr>
        <a:xfrm>
          <a:off x="7101617" y="807355"/>
          <a:ext cx="438947" cy="4389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DFE90-796B-434B-8441-3E7350D57EFC}">
      <dsp:nvSpPr>
        <dsp:cNvPr id="0" name=""/>
        <dsp:cNvSpPr/>
      </dsp:nvSpPr>
      <dsp:spPr>
        <a:xfrm>
          <a:off x="7026291" y="1445756"/>
          <a:ext cx="2287908" cy="179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589" tIns="0" rIns="0" bIns="0" numCol="1" spcCol="1270" anchor="t" anchorCtr="0">
          <a:noAutofit/>
        </a:bodyPr>
        <a:lstStyle/>
        <a:p>
          <a:pPr lvl="0" algn="l" defTabSz="622300">
            <a:lnSpc>
              <a:spcPct val="90000"/>
            </a:lnSpc>
            <a:spcBef>
              <a:spcPct val="0"/>
            </a:spcBef>
            <a:spcAft>
              <a:spcPct val="35000"/>
            </a:spcAft>
          </a:pPr>
          <a:r>
            <a:rPr lang="de-DE" sz="1400" kern="1200" dirty="0" smtClean="0"/>
            <a:t>Projektplan für die ersten 24 Monate der Umsetzungsphase</a:t>
          </a:r>
          <a:br>
            <a:rPr lang="de-DE" sz="1400" kern="1200" dirty="0" smtClean="0"/>
          </a:br>
          <a:r>
            <a:rPr lang="de-DE" sz="1400" kern="1200" dirty="0" smtClean="0"/>
            <a:t/>
          </a:r>
          <a:br>
            <a:rPr lang="de-DE" sz="1400" kern="1200" dirty="0" smtClean="0"/>
          </a:br>
          <a:r>
            <a:rPr lang="de-DE" sz="1400" kern="1200" dirty="0" smtClean="0"/>
            <a:t>Ziel: Aufnahme des Regelbetriebs</a:t>
          </a:r>
          <a:endParaRPr lang="de-DE" sz="1400" kern="1200" dirty="0"/>
        </a:p>
      </dsp:txBody>
      <dsp:txXfrm>
        <a:off x="7026291" y="1445756"/>
        <a:ext cx="2287908" cy="1799115"/>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7106E-4024-FD4C-9AC8-02DDF24D2B14}" type="datetimeFigureOut">
              <a:rPr lang="de-DE" smtClean="0"/>
              <a:t>15.09.2019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8B306-FA29-6240-BA61-B23BE7C8A4C0}" type="slidenum">
              <a:rPr lang="de-DE" smtClean="0"/>
              <a:t>‹Nr.›</a:t>
            </a:fld>
            <a:endParaRPr lang="de-DE"/>
          </a:p>
        </p:txBody>
      </p:sp>
    </p:spTree>
    <p:extLst>
      <p:ext uri="{BB962C8B-B14F-4D97-AF65-F5344CB8AC3E}">
        <p14:creationId xmlns:p14="http://schemas.microsoft.com/office/powerpoint/2010/main" val="370040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twitter.com/vdwrw" TargetMode="Externa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mit Keyvisual">
    <p:spTree>
      <p:nvGrpSpPr>
        <p:cNvPr id="1" name=""/>
        <p:cNvGrpSpPr/>
        <p:nvPr/>
      </p:nvGrpSpPr>
      <p:grpSpPr>
        <a:xfrm>
          <a:off x="0" y="0"/>
          <a:ext cx="0" cy="0"/>
          <a:chOff x="0" y="0"/>
          <a:chExt cx="0" cy="0"/>
        </a:xfrm>
      </p:grpSpPr>
      <p:pic>
        <p:nvPicPr>
          <p:cNvPr id="12" name="Grafik 11">
            <a:extLst>
              <a:ext uri="{FF2B5EF4-FFF2-40B4-BE49-F238E27FC236}">
                <a16:creationId xmlns="" xmlns:a16="http://schemas.microsoft.com/office/drawing/2014/main" id="{0D9D7BB0-6610-1943-8E26-A8B89CE2B2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 xmlns:a16="http://schemas.microsoft.com/office/drawing/2014/main" id="{1695FB55-BCF4-6342-B563-125BD29B1676}"/>
              </a:ext>
            </a:extLst>
          </p:cNvPr>
          <p:cNvSpPr>
            <a:spLocks noGrp="1"/>
          </p:cNvSpPr>
          <p:nvPr>
            <p:ph type="ctrTitle"/>
          </p:nvPr>
        </p:nvSpPr>
        <p:spPr>
          <a:xfrm>
            <a:off x="1072888" y="5257800"/>
            <a:ext cx="7557025" cy="647700"/>
          </a:xfrm>
        </p:spPr>
        <p:txBody>
          <a:bodyPr anchor="t" anchorCtr="0">
            <a:normAutofit/>
          </a:bodyPr>
          <a:lstStyle>
            <a:lvl1pPr algn="l">
              <a:defRPr sz="3200"/>
            </a:lvl1pPr>
          </a:lstStyle>
          <a:p>
            <a:r>
              <a:rPr lang="de-DE" dirty="0"/>
              <a:t>Mastertitelformat bearbeiten</a:t>
            </a:r>
          </a:p>
        </p:txBody>
      </p:sp>
      <p:sp>
        <p:nvSpPr>
          <p:cNvPr id="3" name="Untertitel 2">
            <a:extLst>
              <a:ext uri="{FF2B5EF4-FFF2-40B4-BE49-F238E27FC236}">
                <a16:creationId xmlns="" xmlns:a16="http://schemas.microsoft.com/office/drawing/2014/main" id="{A7A8022E-91AC-3C4F-BC20-1A76F50F347D}"/>
              </a:ext>
            </a:extLst>
          </p:cNvPr>
          <p:cNvSpPr>
            <a:spLocks noGrp="1"/>
          </p:cNvSpPr>
          <p:nvPr>
            <p:ph type="subTitle" idx="1"/>
          </p:nvPr>
        </p:nvSpPr>
        <p:spPr>
          <a:xfrm>
            <a:off x="1098288" y="6042819"/>
            <a:ext cx="7557025" cy="434181"/>
          </a:xfrm>
        </p:spPr>
        <p:txBody>
          <a:bodyPr>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66646717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73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Diagramm + Marginalspalte">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3A9261A8-F5B8-184E-9212-46F67F9A4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Datumsplatzhalter 4">
            <a:extLst>
              <a:ext uri="{FF2B5EF4-FFF2-40B4-BE49-F238E27FC236}">
                <a16:creationId xmlns="" xmlns:a16="http://schemas.microsoft.com/office/drawing/2014/main" id="{2B80A3E6-7987-C047-853D-2125454D327C}"/>
              </a:ext>
            </a:extLst>
          </p:cNvPr>
          <p:cNvSpPr>
            <a:spLocks noGrp="1"/>
          </p:cNvSpPr>
          <p:nvPr>
            <p:ph type="dt" sz="half" idx="10"/>
          </p:nvPr>
        </p:nvSpPr>
        <p:spPr>
          <a:xfrm>
            <a:off x="543600" y="6356350"/>
            <a:ext cx="940904" cy="365125"/>
          </a:xfrm>
          <a:prstGeom prst="rect">
            <a:avLst/>
          </a:prstGeom>
        </p:spPr>
        <p:txBody>
          <a:bodyPr/>
          <a:lstStyle/>
          <a:p>
            <a:fld id="{2EF515BC-78A1-0142-9F7B-A568315A6476}" type="datetime1">
              <a:rPr lang="de-DE" smtClean="0"/>
              <a:t>15.09.2019</a:t>
            </a:fld>
            <a:endParaRPr lang="de-DE"/>
          </a:p>
        </p:txBody>
      </p:sp>
      <p:sp>
        <p:nvSpPr>
          <p:cNvPr id="7" name="Foliennummernplatzhalter 6">
            <a:extLst>
              <a:ext uri="{FF2B5EF4-FFF2-40B4-BE49-F238E27FC236}">
                <a16:creationId xmlns="" xmlns:a16="http://schemas.microsoft.com/office/drawing/2014/main" id="{38996616-8EB3-B24F-A58B-B5300708E0CC}"/>
              </a:ext>
            </a:extLst>
          </p:cNvPr>
          <p:cNvSpPr>
            <a:spLocks noGrp="1"/>
          </p:cNvSpPr>
          <p:nvPr>
            <p:ph type="sldNum" sz="quarter" idx="12"/>
          </p:nvPr>
        </p:nvSpPr>
        <p:spPr/>
        <p:txBody>
          <a:bodyPr/>
          <a:lstStyle/>
          <a:p>
            <a:fld id="{367367EC-CB69-7F43-838C-8C634005BA32}" type="slidenum">
              <a:rPr lang="de-DE" smtClean="0"/>
              <a:t>‹Nr.›</a:t>
            </a:fld>
            <a:endParaRPr lang="de-DE"/>
          </a:p>
        </p:txBody>
      </p:sp>
      <p:sp>
        <p:nvSpPr>
          <p:cNvPr id="8" name="Fußzeilenplatzhalter 22">
            <a:extLst>
              <a:ext uri="{FF2B5EF4-FFF2-40B4-BE49-F238E27FC236}">
                <a16:creationId xmlns="" xmlns:a16="http://schemas.microsoft.com/office/drawing/2014/main" id="{F398D374-595C-754F-9A81-CEEF058BE499}"/>
              </a:ext>
            </a:extLst>
          </p:cNvPr>
          <p:cNvSpPr>
            <a:spLocks noGrp="1"/>
          </p:cNvSpPr>
          <p:nvPr>
            <p:ph type="ftr" sz="quarter" idx="14"/>
          </p:nvPr>
        </p:nvSpPr>
        <p:spPr>
          <a:xfrm>
            <a:off x="3467100" y="6356350"/>
            <a:ext cx="5156200" cy="365125"/>
          </a:xfrm>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11" name="Titel 1">
            <a:extLst>
              <a:ext uri="{FF2B5EF4-FFF2-40B4-BE49-F238E27FC236}">
                <a16:creationId xmlns="" xmlns:a16="http://schemas.microsoft.com/office/drawing/2014/main" id="{4A1EAB12-223D-4F4C-B855-8C6A45C97F30}"/>
              </a:ext>
            </a:extLst>
          </p:cNvPr>
          <p:cNvSpPr>
            <a:spLocks noGrp="1"/>
          </p:cNvSpPr>
          <p:nvPr>
            <p:ph type="title"/>
          </p:nvPr>
        </p:nvSpPr>
        <p:spPr>
          <a:xfrm>
            <a:off x="603250" y="344488"/>
            <a:ext cx="9417050" cy="1500187"/>
          </a:xfrm>
        </p:spPr>
        <p:txBody>
          <a:bodyPr anchor="b">
            <a:normAutofit/>
          </a:bodyPr>
          <a:lstStyle>
            <a:lvl1pPr>
              <a:defRPr sz="3200" baseline="0"/>
            </a:lvl1pPr>
          </a:lstStyle>
          <a:p>
            <a:r>
              <a:rPr lang="de-DE" dirty="0"/>
              <a:t>Mastertitelformat bearbeiten</a:t>
            </a:r>
          </a:p>
        </p:txBody>
      </p:sp>
      <p:sp>
        <p:nvSpPr>
          <p:cNvPr id="6" name="Diagrammplatzhalter 5">
            <a:extLst>
              <a:ext uri="{FF2B5EF4-FFF2-40B4-BE49-F238E27FC236}">
                <a16:creationId xmlns="" xmlns:a16="http://schemas.microsoft.com/office/drawing/2014/main" id="{2D35260E-1522-7A49-8595-E9F1FEFCC4D2}"/>
              </a:ext>
            </a:extLst>
          </p:cNvPr>
          <p:cNvSpPr>
            <a:spLocks noGrp="1"/>
          </p:cNvSpPr>
          <p:nvPr>
            <p:ph type="chart" sz="quarter" idx="15"/>
          </p:nvPr>
        </p:nvSpPr>
        <p:spPr>
          <a:xfrm>
            <a:off x="603250" y="2316163"/>
            <a:ext cx="8020050" cy="3776662"/>
          </a:xfrm>
        </p:spPr>
        <p:txBody>
          <a:bodyPr>
            <a:normAutofit/>
          </a:bodyPr>
          <a:lstStyle>
            <a:lvl1pPr marL="0" indent="0">
              <a:buFontTx/>
              <a:buNone/>
              <a:defRPr sz="1600"/>
            </a:lvl1pPr>
          </a:lstStyle>
          <a:p>
            <a:r>
              <a:rPr lang="de-DE" dirty="0"/>
              <a:t>Diagramm</a:t>
            </a:r>
          </a:p>
        </p:txBody>
      </p:sp>
      <p:sp>
        <p:nvSpPr>
          <p:cNvPr id="3" name="Textplatzhalter 2">
            <a:extLst>
              <a:ext uri="{FF2B5EF4-FFF2-40B4-BE49-F238E27FC236}">
                <a16:creationId xmlns="" xmlns:a16="http://schemas.microsoft.com/office/drawing/2014/main" id="{63FDFA9E-6573-2541-B68E-E8B6176FCFD2}"/>
              </a:ext>
            </a:extLst>
          </p:cNvPr>
          <p:cNvSpPr>
            <a:spLocks noGrp="1"/>
          </p:cNvSpPr>
          <p:nvPr>
            <p:ph type="body" sz="quarter" idx="16" hasCustomPrompt="1"/>
          </p:nvPr>
        </p:nvSpPr>
        <p:spPr>
          <a:xfrm>
            <a:off x="8945564" y="2316163"/>
            <a:ext cx="1834290" cy="3776662"/>
          </a:xfrm>
        </p:spPr>
        <p:txBody>
          <a:bodyPr>
            <a:normAutofit/>
          </a:bodyPr>
          <a:lstStyle>
            <a:lvl1pPr marL="0" indent="0">
              <a:buFontTx/>
              <a:buNone/>
              <a:defRPr sz="1600" b="1">
                <a:solidFill>
                  <a:schemeClr val="accent1"/>
                </a:solidFill>
              </a:defRPr>
            </a:lvl1pPr>
          </a:lstStyle>
          <a:p>
            <a:pPr lvl="0"/>
            <a:r>
              <a:rPr lang="de-DE" dirty="0"/>
              <a:t>Marginalspalte</a:t>
            </a:r>
          </a:p>
        </p:txBody>
      </p:sp>
    </p:spTree>
    <p:extLst>
      <p:ext uri="{BB962C8B-B14F-4D97-AF65-F5344CB8AC3E}">
        <p14:creationId xmlns:p14="http://schemas.microsoft.com/office/powerpoint/2010/main" val="413616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Copytext + Marginalspalte">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3A9261A8-F5B8-184E-9212-46F67F9A4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Datumsplatzhalter 4">
            <a:extLst>
              <a:ext uri="{FF2B5EF4-FFF2-40B4-BE49-F238E27FC236}">
                <a16:creationId xmlns="" xmlns:a16="http://schemas.microsoft.com/office/drawing/2014/main" id="{2B80A3E6-7987-C047-853D-2125454D327C}"/>
              </a:ext>
            </a:extLst>
          </p:cNvPr>
          <p:cNvSpPr>
            <a:spLocks noGrp="1"/>
          </p:cNvSpPr>
          <p:nvPr>
            <p:ph type="dt" sz="half" idx="10"/>
          </p:nvPr>
        </p:nvSpPr>
        <p:spPr>
          <a:xfrm>
            <a:off x="543600" y="6356350"/>
            <a:ext cx="940904" cy="365125"/>
          </a:xfrm>
          <a:prstGeom prst="rect">
            <a:avLst/>
          </a:prstGeom>
        </p:spPr>
        <p:txBody>
          <a:bodyPr/>
          <a:lstStyle/>
          <a:p>
            <a:fld id="{2EF515BC-78A1-0142-9F7B-A568315A6476}" type="datetime1">
              <a:rPr lang="de-DE" smtClean="0"/>
              <a:t>15.09.2019</a:t>
            </a:fld>
            <a:endParaRPr lang="de-DE"/>
          </a:p>
        </p:txBody>
      </p:sp>
      <p:sp>
        <p:nvSpPr>
          <p:cNvPr id="7" name="Foliennummernplatzhalter 6">
            <a:extLst>
              <a:ext uri="{FF2B5EF4-FFF2-40B4-BE49-F238E27FC236}">
                <a16:creationId xmlns="" xmlns:a16="http://schemas.microsoft.com/office/drawing/2014/main" id="{38996616-8EB3-B24F-A58B-B5300708E0CC}"/>
              </a:ext>
            </a:extLst>
          </p:cNvPr>
          <p:cNvSpPr>
            <a:spLocks noGrp="1"/>
          </p:cNvSpPr>
          <p:nvPr>
            <p:ph type="sldNum" sz="quarter" idx="12"/>
          </p:nvPr>
        </p:nvSpPr>
        <p:spPr/>
        <p:txBody>
          <a:bodyPr/>
          <a:lstStyle/>
          <a:p>
            <a:fld id="{367367EC-CB69-7F43-838C-8C634005BA32}" type="slidenum">
              <a:rPr lang="de-DE" smtClean="0"/>
              <a:t>‹Nr.›</a:t>
            </a:fld>
            <a:endParaRPr lang="de-DE"/>
          </a:p>
        </p:txBody>
      </p:sp>
      <p:sp>
        <p:nvSpPr>
          <p:cNvPr id="8" name="Fußzeilenplatzhalter 22">
            <a:extLst>
              <a:ext uri="{FF2B5EF4-FFF2-40B4-BE49-F238E27FC236}">
                <a16:creationId xmlns="" xmlns:a16="http://schemas.microsoft.com/office/drawing/2014/main" id="{F398D374-595C-754F-9A81-CEEF058BE499}"/>
              </a:ext>
            </a:extLst>
          </p:cNvPr>
          <p:cNvSpPr>
            <a:spLocks noGrp="1"/>
          </p:cNvSpPr>
          <p:nvPr>
            <p:ph type="ftr" sz="quarter" idx="14"/>
          </p:nvPr>
        </p:nvSpPr>
        <p:spPr>
          <a:xfrm>
            <a:off x="3467100" y="6356350"/>
            <a:ext cx="5156200" cy="365125"/>
          </a:xfrm>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11" name="Titel 1">
            <a:extLst>
              <a:ext uri="{FF2B5EF4-FFF2-40B4-BE49-F238E27FC236}">
                <a16:creationId xmlns="" xmlns:a16="http://schemas.microsoft.com/office/drawing/2014/main" id="{4A1EAB12-223D-4F4C-B855-8C6A45C97F30}"/>
              </a:ext>
            </a:extLst>
          </p:cNvPr>
          <p:cNvSpPr>
            <a:spLocks noGrp="1"/>
          </p:cNvSpPr>
          <p:nvPr>
            <p:ph type="title"/>
          </p:nvPr>
        </p:nvSpPr>
        <p:spPr>
          <a:xfrm>
            <a:off x="603250" y="344488"/>
            <a:ext cx="9417050" cy="1500187"/>
          </a:xfrm>
        </p:spPr>
        <p:txBody>
          <a:bodyPr anchor="b">
            <a:normAutofit/>
          </a:bodyPr>
          <a:lstStyle>
            <a:lvl1pPr>
              <a:defRPr sz="3200" baseline="0"/>
            </a:lvl1pPr>
          </a:lstStyle>
          <a:p>
            <a:r>
              <a:rPr lang="de-DE" dirty="0"/>
              <a:t>Mastertitelformat bearbeiten</a:t>
            </a:r>
          </a:p>
        </p:txBody>
      </p:sp>
      <p:sp>
        <p:nvSpPr>
          <p:cNvPr id="4" name="Textplatzhalter 3">
            <a:extLst>
              <a:ext uri="{FF2B5EF4-FFF2-40B4-BE49-F238E27FC236}">
                <a16:creationId xmlns="" xmlns:a16="http://schemas.microsoft.com/office/drawing/2014/main" id="{C3571757-C664-6E49-8443-D8E1D63299EE}"/>
              </a:ext>
            </a:extLst>
          </p:cNvPr>
          <p:cNvSpPr>
            <a:spLocks noGrp="1"/>
          </p:cNvSpPr>
          <p:nvPr>
            <p:ph type="body" sz="quarter" idx="17"/>
          </p:nvPr>
        </p:nvSpPr>
        <p:spPr>
          <a:xfrm>
            <a:off x="603250" y="2316163"/>
            <a:ext cx="8020050" cy="3776662"/>
          </a:xfrm>
        </p:spPr>
        <p:txBody>
          <a:bodyPr/>
          <a:lstStyle>
            <a:lvl1pPr marL="0" indent="0">
              <a:buFontTx/>
              <a:buNone/>
              <a:defRPr/>
            </a:lvl1pPr>
          </a:lstStyle>
          <a:p>
            <a:pPr lvl="0"/>
            <a:r>
              <a:rPr lang="de-DE" dirty="0"/>
              <a:t>Mastertextformat bearbeiten</a:t>
            </a:r>
          </a:p>
        </p:txBody>
      </p:sp>
      <p:sp>
        <p:nvSpPr>
          <p:cNvPr id="10" name="Textplatzhalter 2">
            <a:extLst>
              <a:ext uri="{FF2B5EF4-FFF2-40B4-BE49-F238E27FC236}">
                <a16:creationId xmlns="" xmlns:a16="http://schemas.microsoft.com/office/drawing/2014/main" id="{72AD4165-F948-9B4C-86F1-5171261EF149}"/>
              </a:ext>
            </a:extLst>
          </p:cNvPr>
          <p:cNvSpPr>
            <a:spLocks noGrp="1"/>
          </p:cNvSpPr>
          <p:nvPr>
            <p:ph type="body" sz="quarter" idx="16" hasCustomPrompt="1"/>
          </p:nvPr>
        </p:nvSpPr>
        <p:spPr>
          <a:xfrm>
            <a:off x="8945564" y="2316163"/>
            <a:ext cx="1867846" cy="3776662"/>
          </a:xfrm>
        </p:spPr>
        <p:txBody>
          <a:bodyPr>
            <a:normAutofit/>
          </a:bodyPr>
          <a:lstStyle>
            <a:lvl1pPr marL="0" indent="0">
              <a:buFontTx/>
              <a:buNone/>
              <a:defRPr sz="1600" b="1">
                <a:solidFill>
                  <a:schemeClr val="accent1"/>
                </a:solidFill>
              </a:defRPr>
            </a:lvl1pPr>
          </a:lstStyle>
          <a:p>
            <a:pPr lvl="0"/>
            <a:r>
              <a:rPr lang="de-DE" dirty="0"/>
              <a:t>Marginalspalte</a:t>
            </a:r>
          </a:p>
        </p:txBody>
      </p:sp>
    </p:spTree>
    <p:extLst>
      <p:ext uri="{BB962C8B-B14F-4D97-AF65-F5344CB8AC3E}">
        <p14:creationId xmlns:p14="http://schemas.microsoft.com/office/powerpoint/2010/main" val="4273295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SmartArt-Grafik">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3A9261A8-F5B8-184E-9212-46F67F9A4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Datumsplatzhalter 4">
            <a:extLst>
              <a:ext uri="{FF2B5EF4-FFF2-40B4-BE49-F238E27FC236}">
                <a16:creationId xmlns="" xmlns:a16="http://schemas.microsoft.com/office/drawing/2014/main" id="{2B80A3E6-7987-C047-853D-2125454D327C}"/>
              </a:ext>
            </a:extLst>
          </p:cNvPr>
          <p:cNvSpPr>
            <a:spLocks noGrp="1"/>
          </p:cNvSpPr>
          <p:nvPr>
            <p:ph type="dt" sz="half" idx="10"/>
          </p:nvPr>
        </p:nvSpPr>
        <p:spPr>
          <a:xfrm>
            <a:off x="543600" y="6356350"/>
            <a:ext cx="940904" cy="365125"/>
          </a:xfrm>
          <a:prstGeom prst="rect">
            <a:avLst/>
          </a:prstGeom>
        </p:spPr>
        <p:txBody>
          <a:bodyPr/>
          <a:lstStyle/>
          <a:p>
            <a:fld id="{2EF515BC-78A1-0142-9F7B-A568315A6476}" type="datetime1">
              <a:rPr lang="de-DE" smtClean="0"/>
              <a:t>15.09.2019</a:t>
            </a:fld>
            <a:endParaRPr lang="de-DE"/>
          </a:p>
        </p:txBody>
      </p:sp>
      <p:sp>
        <p:nvSpPr>
          <p:cNvPr id="7" name="Foliennummernplatzhalter 6">
            <a:extLst>
              <a:ext uri="{FF2B5EF4-FFF2-40B4-BE49-F238E27FC236}">
                <a16:creationId xmlns="" xmlns:a16="http://schemas.microsoft.com/office/drawing/2014/main" id="{38996616-8EB3-B24F-A58B-B5300708E0CC}"/>
              </a:ext>
            </a:extLst>
          </p:cNvPr>
          <p:cNvSpPr>
            <a:spLocks noGrp="1"/>
          </p:cNvSpPr>
          <p:nvPr>
            <p:ph type="sldNum" sz="quarter" idx="12"/>
          </p:nvPr>
        </p:nvSpPr>
        <p:spPr/>
        <p:txBody>
          <a:bodyPr/>
          <a:lstStyle/>
          <a:p>
            <a:fld id="{367367EC-CB69-7F43-838C-8C634005BA32}" type="slidenum">
              <a:rPr lang="de-DE" smtClean="0"/>
              <a:t>‹Nr.›</a:t>
            </a:fld>
            <a:endParaRPr lang="de-DE"/>
          </a:p>
        </p:txBody>
      </p:sp>
      <p:sp>
        <p:nvSpPr>
          <p:cNvPr id="8" name="Fußzeilenplatzhalter 22">
            <a:extLst>
              <a:ext uri="{FF2B5EF4-FFF2-40B4-BE49-F238E27FC236}">
                <a16:creationId xmlns="" xmlns:a16="http://schemas.microsoft.com/office/drawing/2014/main" id="{F398D374-595C-754F-9A81-CEEF058BE499}"/>
              </a:ext>
            </a:extLst>
          </p:cNvPr>
          <p:cNvSpPr>
            <a:spLocks noGrp="1"/>
          </p:cNvSpPr>
          <p:nvPr>
            <p:ph type="ftr" sz="quarter" idx="14"/>
          </p:nvPr>
        </p:nvSpPr>
        <p:spPr>
          <a:xfrm>
            <a:off x="3467100" y="6356350"/>
            <a:ext cx="5156200" cy="365125"/>
          </a:xfrm>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11" name="Titel 1">
            <a:extLst>
              <a:ext uri="{FF2B5EF4-FFF2-40B4-BE49-F238E27FC236}">
                <a16:creationId xmlns="" xmlns:a16="http://schemas.microsoft.com/office/drawing/2014/main" id="{4A1EAB12-223D-4F4C-B855-8C6A45C97F30}"/>
              </a:ext>
            </a:extLst>
          </p:cNvPr>
          <p:cNvSpPr>
            <a:spLocks noGrp="1"/>
          </p:cNvSpPr>
          <p:nvPr>
            <p:ph type="title"/>
          </p:nvPr>
        </p:nvSpPr>
        <p:spPr>
          <a:xfrm>
            <a:off x="603250" y="344488"/>
            <a:ext cx="9417050" cy="1500187"/>
          </a:xfrm>
        </p:spPr>
        <p:txBody>
          <a:bodyPr anchor="b">
            <a:normAutofit/>
          </a:bodyPr>
          <a:lstStyle>
            <a:lvl1pPr>
              <a:defRPr sz="3200" baseline="0"/>
            </a:lvl1pPr>
          </a:lstStyle>
          <a:p>
            <a:r>
              <a:rPr lang="de-DE" dirty="0"/>
              <a:t>Mastertitelformat bearbeiten</a:t>
            </a:r>
          </a:p>
        </p:txBody>
      </p:sp>
      <p:sp>
        <p:nvSpPr>
          <p:cNvPr id="6" name="SmartArt-Platzhalter 5">
            <a:extLst>
              <a:ext uri="{FF2B5EF4-FFF2-40B4-BE49-F238E27FC236}">
                <a16:creationId xmlns="" xmlns:a16="http://schemas.microsoft.com/office/drawing/2014/main" id="{D809B754-00BD-CB48-8F87-88F938D8B5FD}"/>
              </a:ext>
            </a:extLst>
          </p:cNvPr>
          <p:cNvSpPr>
            <a:spLocks noGrp="1"/>
          </p:cNvSpPr>
          <p:nvPr>
            <p:ph type="dgm" sz="quarter" idx="15" hasCustomPrompt="1"/>
          </p:nvPr>
        </p:nvSpPr>
        <p:spPr>
          <a:xfrm>
            <a:off x="603250" y="2265363"/>
            <a:ext cx="9417050" cy="3767137"/>
          </a:xfrm>
        </p:spPr>
        <p:txBody>
          <a:bodyPr>
            <a:normAutofit/>
          </a:bodyPr>
          <a:lstStyle>
            <a:lvl1pPr marL="0" indent="0">
              <a:buFontTx/>
              <a:buNone/>
              <a:defRPr sz="1600"/>
            </a:lvl1pPr>
          </a:lstStyle>
          <a:p>
            <a:r>
              <a:rPr lang="de-DE" dirty="0"/>
              <a:t>SmartArt-Grafik</a:t>
            </a:r>
          </a:p>
        </p:txBody>
      </p:sp>
    </p:spTree>
    <p:extLst>
      <p:ext uri="{BB962C8B-B14F-4D97-AF65-F5344CB8AC3E}">
        <p14:creationId xmlns:p14="http://schemas.microsoft.com/office/powerpoint/2010/main" val="367715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size Image (Trennfolie) + Text">
    <p:spTree>
      <p:nvGrpSpPr>
        <p:cNvPr id="1" name=""/>
        <p:cNvGrpSpPr/>
        <p:nvPr/>
      </p:nvGrpSpPr>
      <p:grpSpPr>
        <a:xfrm>
          <a:off x="0" y="0"/>
          <a:ext cx="0" cy="0"/>
          <a:chOff x="0" y="0"/>
          <a:chExt cx="0" cy="0"/>
        </a:xfrm>
      </p:grpSpPr>
      <p:sp>
        <p:nvSpPr>
          <p:cNvPr id="7" name="Bildplatzhalter 6">
            <a:extLst>
              <a:ext uri="{FF2B5EF4-FFF2-40B4-BE49-F238E27FC236}">
                <a16:creationId xmlns="" xmlns:a16="http://schemas.microsoft.com/office/drawing/2014/main" id="{F8E11AEA-89A0-F64F-8688-829C9D89EB5D}"/>
              </a:ext>
            </a:extLst>
          </p:cNvPr>
          <p:cNvSpPr>
            <a:spLocks noGrp="1"/>
          </p:cNvSpPr>
          <p:nvPr>
            <p:ph type="pic" sz="quarter" idx="10"/>
          </p:nvPr>
        </p:nvSpPr>
        <p:spPr>
          <a:xfrm>
            <a:off x="0" y="0"/>
            <a:ext cx="12192000" cy="6858000"/>
          </a:xfrm>
        </p:spPr>
        <p:txBody>
          <a:bodyPr>
            <a:normAutofit/>
          </a:bodyPr>
          <a:lstStyle>
            <a:lvl1pPr marL="0" indent="0">
              <a:buFontTx/>
              <a:buNone/>
              <a:defRPr sz="1600"/>
            </a:lvl1pPr>
          </a:lstStyle>
          <a:p>
            <a:r>
              <a:rPr lang="de-DE" dirty="0"/>
              <a:t>Bild</a:t>
            </a:r>
          </a:p>
        </p:txBody>
      </p:sp>
      <p:sp>
        <p:nvSpPr>
          <p:cNvPr id="9" name="Textplatzhalter 8">
            <a:extLst>
              <a:ext uri="{FF2B5EF4-FFF2-40B4-BE49-F238E27FC236}">
                <a16:creationId xmlns="" xmlns:a16="http://schemas.microsoft.com/office/drawing/2014/main" id="{AC54A3E5-E00C-AC45-9653-8079FDF7020F}"/>
              </a:ext>
            </a:extLst>
          </p:cNvPr>
          <p:cNvSpPr>
            <a:spLocks noGrp="1"/>
          </p:cNvSpPr>
          <p:nvPr>
            <p:ph type="body" sz="quarter" idx="11"/>
          </p:nvPr>
        </p:nvSpPr>
        <p:spPr>
          <a:xfrm>
            <a:off x="2733675" y="4562475"/>
            <a:ext cx="8824913" cy="1500188"/>
          </a:xfrm>
        </p:spPr>
        <p:txBody>
          <a:bodyPr/>
          <a:lstStyle>
            <a:lvl1pPr marL="0" indent="0">
              <a:buFontTx/>
              <a:buNone/>
              <a:defRPr/>
            </a:lvl1pPr>
          </a:lstStyle>
          <a:p>
            <a:pPr lvl="0"/>
            <a:r>
              <a:rPr lang="de-DE" dirty="0"/>
              <a:t>Mastertextformat bearbeiten</a:t>
            </a:r>
          </a:p>
        </p:txBody>
      </p:sp>
    </p:spTree>
    <p:extLst>
      <p:ext uri="{BB962C8B-B14F-4D97-AF65-F5344CB8AC3E}">
        <p14:creationId xmlns:p14="http://schemas.microsoft.com/office/powerpoint/2010/main" val="366827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blau + Text">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9CD354A5-9905-B64C-AE14-CDF12A80F09D}"/>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 xmlns:a16="http://schemas.microsoft.com/office/drawing/2014/main" id="{AC54A3E5-E00C-AC45-9653-8079FDF7020F}"/>
              </a:ext>
            </a:extLst>
          </p:cNvPr>
          <p:cNvSpPr>
            <a:spLocks noGrp="1"/>
          </p:cNvSpPr>
          <p:nvPr>
            <p:ph type="body" sz="quarter" idx="11"/>
          </p:nvPr>
        </p:nvSpPr>
        <p:spPr>
          <a:xfrm>
            <a:off x="2733675" y="4562475"/>
            <a:ext cx="8824913" cy="1500188"/>
          </a:xfrm>
        </p:spPr>
        <p:txBody>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Mastertextformat bearbeiten</a:t>
            </a:r>
          </a:p>
        </p:txBody>
      </p:sp>
    </p:spTree>
    <p:extLst>
      <p:ext uri="{BB962C8B-B14F-4D97-AF65-F5344CB8AC3E}">
        <p14:creationId xmlns:p14="http://schemas.microsoft.com/office/powerpoint/2010/main" val="3051104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 Kontakt">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09C45369-2BE4-604D-AD85-3F6D92B0B2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927"/>
            <a:ext cx="12192000" cy="6858000"/>
          </a:xfrm>
          <a:prstGeom prst="rect">
            <a:avLst/>
          </a:prstGeom>
        </p:spPr>
      </p:pic>
      <p:sp>
        <p:nvSpPr>
          <p:cNvPr id="8" name="Textplatzhalter 7">
            <a:extLst>
              <a:ext uri="{FF2B5EF4-FFF2-40B4-BE49-F238E27FC236}">
                <a16:creationId xmlns="" xmlns:a16="http://schemas.microsoft.com/office/drawing/2014/main" id="{57E7F91E-AB26-4B46-8BA8-6A9E9D86EE88}"/>
              </a:ext>
            </a:extLst>
          </p:cNvPr>
          <p:cNvSpPr>
            <a:spLocks noGrp="1"/>
          </p:cNvSpPr>
          <p:nvPr>
            <p:ph type="body" sz="quarter" idx="10" hasCustomPrompt="1"/>
          </p:nvPr>
        </p:nvSpPr>
        <p:spPr>
          <a:xfrm>
            <a:off x="1112203" y="3992882"/>
            <a:ext cx="4405312" cy="1247986"/>
          </a:xfrm>
        </p:spPr>
        <p:txBody>
          <a:bodyPr>
            <a:normAutofit/>
          </a:bodyPr>
          <a:lstStyle>
            <a:lvl1pPr marL="0" indent="0">
              <a:lnSpc>
                <a:spcPct val="100000"/>
              </a:lnSpc>
              <a:spcBef>
                <a:spcPts val="0"/>
              </a:spcBef>
              <a:buNone/>
              <a:defRPr sz="1800"/>
            </a:lvl1pPr>
            <a:lvl5pPr marL="1828800" indent="0">
              <a:buFontTx/>
              <a:buNone/>
              <a:defRPr/>
            </a:lvl5pPr>
          </a:lstStyle>
          <a:p>
            <a:pPr lvl="0"/>
            <a:r>
              <a:rPr lang="de-DE" dirty="0"/>
              <a:t>Ansprechpartner</a:t>
            </a:r>
          </a:p>
        </p:txBody>
      </p:sp>
      <p:sp>
        <p:nvSpPr>
          <p:cNvPr id="11" name="Bildplatzhalter 10">
            <a:extLst>
              <a:ext uri="{FF2B5EF4-FFF2-40B4-BE49-F238E27FC236}">
                <a16:creationId xmlns="" xmlns:a16="http://schemas.microsoft.com/office/drawing/2014/main" id="{D193415C-1463-224E-92F1-CCC5039399C9}"/>
              </a:ext>
            </a:extLst>
          </p:cNvPr>
          <p:cNvSpPr>
            <a:spLocks noGrp="1"/>
          </p:cNvSpPr>
          <p:nvPr>
            <p:ph type="pic" sz="quarter" idx="12"/>
          </p:nvPr>
        </p:nvSpPr>
        <p:spPr>
          <a:xfrm>
            <a:off x="1112203" y="2255838"/>
            <a:ext cx="1234757" cy="1524000"/>
          </a:xfrm>
        </p:spPr>
        <p:txBody>
          <a:bodyPr/>
          <a:lstStyle>
            <a:lvl1pPr marL="0" indent="0">
              <a:buFontTx/>
              <a:buNone/>
              <a:defRPr sz="1600"/>
            </a:lvl1pPr>
          </a:lstStyle>
          <a:p>
            <a:r>
              <a:rPr lang="de-DE" dirty="0"/>
              <a:t>Bild</a:t>
            </a:r>
          </a:p>
        </p:txBody>
      </p:sp>
      <p:sp>
        <p:nvSpPr>
          <p:cNvPr id="7" name="Textplatzhalter 7">
            <a:extLst>
              <a:ext uri="{FF2B5EF4-FFF2-40B4-BE49-F238E27FC236}">
                <a16:creationId xmlns="" xmlns:a16="http://schemas.microsoft.com/office/drawing/2014/main" id="{78B1DFD8-1FA4-D244-B27A-2DB90E3D7955}"/>
              </a:ext>
            </a:extLst>
          </p:cNvPr>
          <p:cNvSpPr>
            <a:spLocks noGrp="1"/>
          </p:cNvSpPr>
          <p:nvPr>
            <p:ph type="body" sz="quarter" idx="13" hasCustomPrompt="1"/>
          </p:nvPr>
        </p:nvSpPr>
        <p:spPr>
          <a:xfrm>
            <a:off x="6629718" y="3992882"/>
            <a:ext cx="4405312" cy="1247986"/>
          </a:xfrm>
        </p:spPr>
        <p:txBody>
          <a:bodyPr>
            <a:normAutofit/>
          </a:bodyPr>
          <a:lstStyle>
            <a:lvl1pPr marL="0" indent="0">
              <a:lnSpc>
                <a:spcPct val="100000"/>
              </a:lnSpc>
              <a:spcBef>
                <a:spcPts val="0"/>
              </a:spcBef>
              <a:buNone/>
              <a:defRPr sz="1800"/>
            </a:lvl1pPr>
            <a:lvl5pPr marL="1828800" indent="0">
              <a:buFontTx/>
              <a:buNone/>
              <a:defRPr/>
            </a:lvl5pPr>
          </a:lstStyle>
          <a:p>
            <a:pPr lvl="0"/>
            <a:r>
              <a:rPr lang="de-DE" dirty="0"/>
              <a:t>Ansprechpartner</a:t>
            </a:r>
          </a:p>
        </p:txBody>
      </p:sp>
      <p:sp>
        <p:nvSpPr>
          <p:cNvPr id="10" name="Bildplatzhalter 10">
            <a:extLst>
              <a:ext uri="{FF2B5EF4-FFF2-40B4-BE49-F238E27FC236}">
                <a16:creationId xmlns="" xmlns:a16="http://schemas.microsoft.com/office/drawing/2014/main" id="{ECA5F20B-08CD-CE4A-96E0-BEE53A17B3CB}"/>
              </a:ext>
            </a:extLst>
          </p:cNvPr>
          <p:cNvSpPr>
            <a:spLocks noGrp="1"/>
          </p:cNvSpPr>
          <p:nvPr>
            <p:ph type="pic" sz="quarter" idx="14"/>
          </p:nvPr>
        </p:nvSpPr>
        <p:spPr>
          <a:xfrm>
            <a:off x="6629718" y="2255838"/>
            <a:ext cx="1234757" cy="1524000"/>
          </a:xfrm>
        </p:spPr>
        <p:txBody>
          <a:bodyPr/>
          <a:lstStyle>
            <a:lvl1pPr marL="0" indent="0">
              <a:buFontTx/>
              <a:buNone/>
              <a:defRPr sz="1600"/>
            </a:lvl1pPr>
          </a:lstStyle>
          <a:p>
            <a:r>
              <a:rPr lang="de-DE" dirty="0"/>
              <a:t>Bild</a:t>
            </a:r>
          </a:p>
        </p:txBody>
      </p:sp>
      <p:pic>
        <p:nvPicPr>
          <p:cNvPr id="3" name="Grafik 2">
            <a:extLst>
              <a:ext uri="{FF2B5EF4-FFF2-40B4-BE49-F238E27FC236}">
                <a16:creationId xmlns="" xmlns:a16="http://schemas.microsoft.com/office/drawing/2014/main" id="{2AC08980-C049-C54A-8095-DD72D48576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6000" y="5240868"/>
            <a:ext cx="581764" cy="581764"/>
          </a:xfrm>
          <a:prstGeom prst="rect">
            <a:avLst/>
          </a:prstGeom>
        </p:spPr>
      </p:pic>
      <p:sp>
        <p:nvSpPr>
          <p:cNvPr id="9" name="Textplatzhalter 7">
            <a:extLst>
              <a:ext uri="{FF2B5EF4-FFF2-40B4-BE49-F238E27FC236}">
                <a16:creationId xmlns="" xmlns:a16="http://schemas.microsoft.com/office/drawing/2014/main" id="{0FF107DD-D27D-6D4F-A7EF-38FA708A7846}"/>
              </a:ext>
            </a:extLst>
          </p:cNvPr>
          <p:cNvSpPr>
            <a:spLocks noGrp="1"/>
          </p:cNvSpPr>
          <p:nvPr>
            <p:ph type="body" sz="quarter" idx="15" hasCustomPrompt="1"/>
          </p:nvPr>
        </p:nvSpPr>
        <p:spPr>
          <a:xfrm>
            <a:off x="1597764" y="5325270"/>
            <a:ext cx="4405312" cy="372797"/>
          </a:xfrm>
        </p:spPr>
        <p:txBody>
          <a:bodyPr>
            <a:normAutofit/>
          </a:bodyPr>
          <a:lstStyle>
            <a:lvl1pPr marL="0" indent="0">
              <a:lnSpc>
                <a:spcPct val="100000"/>
              </a:lnSpc>
              <a:spcBef>
                <a:spcPts val="0"/>
              </a:spcBef>
              <a:buNone/>
              <a:defRPr lang="de-DE" sz="1800" b="0" i="0" u="none" strike="noStrike" smtClean="0">
                <a:effectLst/>
                <a:cs typeface="Arial" panose="020B0604020202020204" pitchFamily="34" charset="0"/>
                <a:hlinkClick r:id="rId4"/>
              </a:defRPr>
            </a:lvl1pPr>
            <a:lvl5pPr marL="1828800" indent="0">
              <a:buFontTx/>
              <a:buNone/>
              <a:defRPr/>
            </a:lvl5pPr>
          </a:lstStyle>
          <a:p>
            <a:pPr lvl="0"/>
            <a:r>
              <a:rPr lang="de-DE" dirty="0" smtClean="0"/>
              <a:t>https://twitter.com/VdWRW</a:t>
            </a:r>
            <a:endParaRPr lang="de-DE" dirty="0"/>
          </a:p>
        </p:txBody>
      </p:sp>
    </p:spTree>
    <p:extLst>
      <p:ext uri="{BB962C8B-B14F-4D97-AF65-F5344CB8AC3E}">
        <p14:creationId xmlns:p14="http://schemas.microsoft.com/office/powerpoint/2010/main" val="1589301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bschlussfolie + Kontakt">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09C45369-2BE4-604D-AD85-3F6D92B0B2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927"/>
            <a:ext cx="12192000" cy="6858000"/>
          </a:xfrm>
          <a:prstGeom prst="rect">
            <a:avLst/>
          </a:prstGeom>
        </p:spPr>
      </p:pic>
      <p:sp>
        <p:nvSpPr>
          <p:cNvPr id="14" name="Textplatzhalter 7">
            <a:extLst>
              <a:ext uri="{FF2B5EF4-FFF2-40B4-BE49-F238E27FC236}">
                <a16:creationId xmlns="" xmlns:a16="http://schemas.microsoft.com/office/drawing/2014/main" id="{57E7F91E-AB26-4B46-8BA8-6A9E9D86EE88}"/>
              </a:ext>
            </a:extLst>
          </p:cNvPr>
          <p:cNvSpPr>
            <a:spLocks noGrp="1"/>
          </p:cNvSpPr>
          <p:nvPr>
            <p:ph type="body" sz="quarter" idx="11" hasCustomPrompt="1"/>
          </p:nvPr>
        </p:nvSpPr>
        <p:spPr>
          <a:xfrm>
            <a:off x="961200" y="2962435"/>
            <a:ext cx="9474703" cy="1247986"/>
          </a:xfrm>
        </p:spPr>
        <p:txBody>
          <a:bodyPr>
            <a:normAutofit/>
          </a:bodyPr>
          <a:lstStyle>
            <a:lvl1pPr marL="0" indent="0">
              <a:lnSpc>
                <a:spcPct val="100000"/>
              </a:lnSpc>
              <a:spcBef>
                <a:spcPts val="0"/>
              </a:spcBef>
              <a:buNone/>
              <a:defRPr lang="de-DE" sz="3200" b="1" i="0" kern="1200" baseline="0" dirty="0" smtClean="0">
                <a:solidFill>
                  <a:schemeClr val="accent1"/>
                </a:solidFill>
                <a:latin typeface="Arial" panose="020B0604020202020204" pitchFamily="34" charset="0"/>
                <a:ea typeface="+mj-ea"/>
                <a:cs typeface="+mj-cs"/>
              </a:defRPr>
            </a:lvl1pPr>
            <a:lvl5pPr marL="1828800" indent="0">
              <a:buFontTx/>
              <a:buNone/>
              <a:defRPr/>
            </a:lvl5pPr>
          </a:lstStyle>
          <a:p>
            <a:pPr lvl="0"/>
            <a:r>
              <a:rPr lang="de-DE" dirty="0" smtClean="0"/>
              <a:t>Vielen Dank für Ihre Aufmerksamkeit!</a:t>
            </a:r>
            <a:endParaRPr lang="de-DE" dirty="0"/>
          </a:p>
        </p:txBody>
      </p:sp>
    </p:spTree>
    <p:extLst>
      <p:ext uri="{BB962C8B-B14F-4D97-AF65-F5344CB8AC3E}">
        <p14:creationId xmlns:p14="http://schemas.microsoft.com/office/powerpoint/2010/main" val="277991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neutral">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DC7BF63A-BE85-0B48-96E8-BC23DBC0DD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 xmlns:a16="http://schemas.microsoft.com/office/drawing/2014/main" id="{41DBDCDE-604E-E547-B17F-8D3990A147B3}"/>
              </a:ext>
            </a:extLst>
          </p:cNvPr>
          <p:cNvSpPr>
            <a:spLocks noGrp="1"/>
          </p:cNvSpPr>
          <p:nvPr>
            <p:ph type="title"/>
          </p:nvPr>
        </p:nvSpPr>
        <p:spPr>
          <a:xfrm>
            <a:off x="1016000" y="2397125"/>
            <a:ext cx="10515600" cy="1727835"/>
          </a:xfrm>
        </p:spPr>
        <p:txBody>
          <a:bodyPr anchor="t" anchorCtr="0">
            <a:normAutofit/>
          </a:bodyPr>
          <a:lstStyle>
            <a:lvl1pPr>
              <a:defRPr sz="3200"/>
            </a:lvl1pPr>
          </a:lstStyle>
          <a:p>
            <a:r>
              <a:rPr lang="de-DE" dirty="0"/>
              <a:t>Mastertitelformat bearbeiten</a:t>
            </a:r>
          </a:p>
        </p:txBody>
      </p:sp>
      <p:sp>
        <p:nvSpPr>
          <p:cNvPr id="9" name="Untertitel 2">
            <a:extLst>
              <a:ext uri="{FF2B5EF4-FFF2-40B4-BE49-F238E27FC236}">
                <a16:creationId xmlns="" xmlns:a16="http://schemas.microsoft.com/office/drawing/2014/main" id="{A73D8749-45A5-BB4A-8DDE-B33B6970862E}"/>
              </a:ext>
            </a:extLst>
          </p:cNvPr>
          <p:cNvSpPr>
            <a:spLocks noGrp="1"/>
          </p:cNvSpPr>
          <p:nvPr>
            <p:ph type="subTitle" idx="1"/>
          </p:nvPr>
        </p:nvSpPr>
        <p:spPr>
          <a:xfrm>
            <a:off x="1041400" y="4544219"/>
            <a:ext cx="7557025" cy="434181"/>
          </a:xfrm>
        </p:spPr>
        <p:txBody>
          <a:bodyPr>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497328724"/>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71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
    <p:spTree>
      <p:nvGrpSpPr>
        <p:cNvPr id="1" name=""/>
        <p:cNvGrpSpPr/>
        <p:nvPr/>
      </p:nvGrpSpPr>
      <p:grpSpPr>
        <a:xfrm>
          <a:off x="0" y="0"/>
          <a:ext cx="0" cy="0"/>
          <a:chOff x="0" y="0"/>
          <a:chExt cx="0" cy="0"/>
        </a:xfrm>
      </p:grpSpPr>
      <p:pic>
        <p:nvPicPr>
          <p:cNvPr id="12" name="Grafik 11">
            <a:extLst>
              <a:ext uri="{FF2B5EF4-FFF2-40B4-BE49-F238E27FC236}">
                <a16:creationId xmlns="" xmlns:a16="http://schemas.microsoft.com/office/drawing/2014/main" id="{2367CF03-27C8-2F4E-BEA1-75A39E529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 xmlns:a16="http://schemas.microsoft.com/office/drawing/2014/main" id="{784F9433-A654-564B-BF31-8609EB83129C}"/>
              </a:ext>
            </a:extLst>
          </p:cNvPr>
          <p:cNvSpPr>
            <a:spLocks noGrp="1"/>
          </p:cNvSpPr>
          <p:nvPr>
            <p:ph type="title"/>
          </p:nvPr>
        </p:nvSpPr>
        <p:spPr>
          <a:xfrm>
            <a:off x="603250" y="344488"/>
            <a:ext cx="9417050" cy="1500187"/>
          </a:xfrm>
        </p:spPr>
        <p:txBody>
          <a:bodyPr anchor="b">
            <a:normAutofit/>
          </a:bodyPr>
          <a:lstStyle>
            <a:lvl1pPr>
              <a:defRPr sz="3200" baseline="0"/>
            </a:lvl1pPr>
          </a:lstStyle>
          <a:p>
            <a:r>
              <a:rPr lang="de-DE" dirty="0"/>
              <a:t>Mastertitelformat bearbeiten</a:t>
            </a:r>
          </a:p>
        </p:txBody>
      </p:sp>
      <p:sp>
        <p:nvSpPr>
          <p:cNvPr id="3" name="Textplatzhalter 2">
            <a:extLst>
              <a:ext uri="{FF2B5EF4-FFF2-40B4-BE49-F238E27FC236}">
                <a16:creationId xmlns="" xmlns:a16="http://schemas.microsoft.com/office/drawing/2014/main" id="{91CED409-6450-B046-90F4-A0325EF8D64D}"/>
              </a:ext>
            </a:extLst>
          </p:cNvPr>
          <p:cNvSpPr>
            <a:spLocks noGrp="1"/>
          </p:cNvSpPr>
          <p:nvPr>
            <p:ph type="body" idx="1" hasCustomPrompt="1"/>
          </p:nvPr>
        </p:nvSpPr>
        <p:spPr>
          <a:xfrm>
            <a:off x="603250" y="2420145"/>
            <a:ext cx="9417050" cy="365125"/>
          </a:xfrm>
        </p:spPr>
        <p:txBody>
          <a:bodyPr>
            <a:noAutofit/>
          </a:bodyPr>
          <a:lstStyle>
            <a:lvl1pPr marL="0" indent="0">
              <a:buNone/>
              <a:defRPr lang="de-DE" sz="2400" b="1" i="0" kern="1200" baseline="0" dirty="0">
                <a:solidFill>
                  <a:schemeClr val="accent1"/>
                </a:solidFill>
                <a:latin typeface="Arial" panose="020B06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Agenda</a:t>
            </a:r>
          </a:p>
        </p:txBody>
      </p:sp>
      <p:sp>
        <p:nvSpPr>
          <p:cNvPr id="4" name="Datumsplatzhalter 3">
            <a:extLst>
              <a:ext uri="{FF2B5EF4-FFF2-40B4-BE49-F238E27FC236}">
                <a16:creationId xmlns="" xmlns:a16="http://schemas.microsoft.com/office/drawing/2014/main" id="{8F660EA6-60D0-7A4A-9612-16D575FC5A45}"/>
              </a:ext>
            </a:extLst>
          </p:cNvPr>
          <p:cNvSpPr>
            <a:spLocks noGrp="1"/>
          </p:cNvSpPr>
          <p:nvPr>
            <p:ph type="dt" sz="half" idx="10"/>
          </p:nvPr>
        </p:nvSpPr>
        <p:spPr>
          <a:xfrm>
            <a:off x="545093" y="6356350"/>
            <a:ext cx="940904" cy="365125"/>
          </a:xfrm>
          <a:prstGeom prst="rect">
            <a:avLst/>
          </a:prstGeom>
        </p:spPr>
        <p:txBody>
          <a:bodyPr/>
          <a:lstStyle/>
          <a:p>
            <a:fld id="{A20ED79A-2F2A-FD48-BE36-EA97AA6D9F26}" type="datetime1">
              <a:rPr lang="de-DE" smtClean="0"/>
              <a:t>15.09.2019</a:t>
            </a:fld>
            <a:endParaRPr lang="de-DE" dirty="0"/>
          </a:p>
        </p:txBody>
      </p:sp>
      <p:sp>
        <p:nvSpPr>
          <p:cNvPr id="6" name="Foliennummernplatzhalter 5">
            <a:extLst>
              <a:ext uri="{FF2B5EF4-FFF2-40B4-BE49-F238E27FC236}">
                <a16:creationId xmlns="" xmlns:a16="http://schemas.microsoft.com/office/drawing/2014/main" id="{386293C4-0D29-E840-B365-AE65C718B1CE}"/>
              </a:ext>
            </a:extLst>
          </p:cNvPr>
          <p:cNvSpPr>
            <a:spLocks noGrp="1"/>
          </p:cNvSpPr>
          <p:nvPr>
            <p:ph type="sldNum" sz="quarter" idx="12"/>
          </p:nvPr>
        </p:nvSpPr>
        <p:spPr>
          <a:xfrm>
            <a:off x="11012553" y="6356350"/>
            <a:ext cx="848139" cy="365125"/>
          </a:xfrm>
        </p:spPr>
        <p:txBody>
          <a:bodyPr/>
          <a:lstStyle/>
          <a:p>
            <a:fld id="{367367EC-CB69-7F43-838C-8C634005BA32}" type="slidenum">
              <a:rPr lang="de-DE" smtClean="0"/>
              <a:t>‹Nr.›</a:t>
            </a:fld>
            <a:endParaRPr lang="de-DE"/>
          </a:p>
        </p:txBody>
      </p:sp>
      <p:sp>
        <p:nvSpPr>
          <p:cNvPr id="21" name="Textplatzhalter 20">
            <a:extLst>
              <a:ext uri="{FF2B5EF4-FFF2-40B4-BE49-F238E27FC236}">
                <a16:creationId xmlns="" xmlns:a16="http://schemas.microsoft.com/office/drawing/2014/main" id="{4B268901-E626-C04A-8B22-7CF26FD354DB}"/>
              </a:ext>
            </a:extLst>
          </p:cNvPr>
          <p:cNvSpPr>
            <a:spLocks noGrp="1"/>
          </p:cNvSpPr>
          <p:nvPr>
            <p:ph type="body" sz="quarter" idx="13"/>
          </p:nvPr>
        </p:nvSpPr>
        <p:spPr>
          <a:xfrm>
            <a:off x="603250" y="3078163"/>
            <a:ext cx="9417050" cy="29972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Fußzeilenplatzhalter 22">
            <a:extLst>
              <a:ext uri="{FF2B5EF4-FFF2-40B4-BE49-F238E27FC236}">
                <a16:creationId xmlns="" xmlns:a16="http://schemas.microsoft.com/office/drawing/2014/main" id="{CB56113A-283D-084C-A4AC-7281CD1356CD}"/>
              </a:ext>
            </a:extLst>
          </p:cNvPr>
          <p:cNvSpPr>
            <a:spLocks noGrp="1"/>
          </p:cNvSpPr>
          <p:nvPr>
            <p:ph type="ftr" sz="quarter" idx="14"/>
          </p:nvPr>
        </p:nvSpPr>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Tree>
    <p:extLst>
      <p:ext uri="{BB962C8B-B14F-4D97-AF65-F5344CB8AC3E}">
        <p14:creationId xmlns:p14="http://schemas.microsoft.com/office/powerpoint/2010/main" val="399902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91CED409-6450-B046-90F4-A0325EF8D64D}"/>
              </a:ext>
            </a:extLst>
          </p:cNvPr>
          <p:cNvSpPr>
            <a:spLocks noGrp="1"/>
          </p:cNvSpPr>
          <p:nvPr>
            <p:ph type="body" idx="1" hasCustomPrompt="1"/>
          </p:nvPr>
        </p:nvSpPr>
        <p:spPr>
          <a:xfrm>
            <a:off x="955588" y="3015764"/>
            <a:ext cx="9417050" cy="1086453"/>
          </a:xfrm>
        </p:spPr>
        <p:txBody>
          <a:bodyPr>
            <a:noAutofit/>
          </a:bodyPr>
          <a:lstStyle>
            <a:lvl1pPr marL="0" indent="0">
              <a:buNone/>
              <a:defRPr lang="de-DE" sz="3200" b="1" i="0" kern="1200" baseline="0" dirty="0">
                <a:solidFill>
                  <a:schemeClr val="accent1"/>
                </a:solidFill>
                <a:latin typeface="Arial" panose="020B06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Hier steht ein </a:t>
            </a:r>
            <a:r>
              <a:rPr lang="de-DE" dirty="0" err="1" smtClean="0"/>
              <a:t>Kapiteltrenner</a:t>
            </a:r>
            <a:endParaRPr lang="de-DE" dirty="0"/>
          </a:p>
        </p:txBody>
      </p:sp>
      <p:sp>
        <p:nvSpPr>
          <p:cNvPr id="4" name="Datumsplatzhalter 3">
            <a:extLst>
              <a:ext uri="{FF2B5EF4-FFF2-40B4-BE49-F238E27FC236}">
                <a16:creationId xmlns="" xmlns:a16="http://schemas.microsoft.com/office/drawing/2014/main" id="{8F660EA6-60D0-7A4A-9612-16D575FC5A45}"/>
              </a:ext>
            </a:extLst>
          </p:cNvPr>
          <p:cNvSpPr>
            <a:spLocks noGrp="1"/>
          </p:cNvSpPr>
          <p:nvPr>
            <p:ph type="dt" sz="half" idx="10"/>
          </p:nvPr>
        </p:nvSpPr>
        <p:spPr>
          <a:xfrm>
            <a:off x="545093" y="6356350"/>
            <a:ext cx="940904" cy="365125"/>
          </a:xfrm>
          <a:prstGeom prst="rect">
            <a:avLst/>
          </a:prstGeom>
        </p:spPr>
        <p:txBody>
          <a:bodyPr/>
          <a:lstStyle/>
          <a:p>
            <a:fld id="{A20ED79A-2F2A-FD48-BE36-EA97AA6D9F26}" type="datetime1">
              <a:rPr lang="de-DE" smtClean="0"/>
              <a:t>15.09.2019</a:t>
            </a:fld>
            <a:endParaRPr lang="de-DE" dirty="0"/>
          </a:p>
        </p:txBody>
      </p:sp>
      <p:sp>
        <p:nvSpPr>
          <p:cNvPr id="6" name="Foliennummernplatzhalter 5">
            <a:extLst>
              <a:ext uri="{FF2B5EF4-FFF2-40B4-BE49-F238E27FC236}">
                <a16:creationId xmlns="" xmlns:a16="http://schemas.microsoft.com/office/drawing/2014/main" id="{386293C4-0D29-E840-B365-AE65C718B1CE}"/>
              </a:ext>
            </a:extLst>
          </p:cNvPr>
          <p:cNvSpPr>
            <a:spLocks noGrp="1"/>
          </p:cNvSpPr>
          <p:nvPr>
            <p:ph type="sldNum" sz="quarter" idx="12"/>
          </p:nvPr>
        </p:nvSpPr>
        <p:spPr>
          <a:xfrm>
            <a:off x="11012553" y="6356350"/>
            <a:ext cx="848139" cy="365125"/>
          </a:xfrm>
        </p:spPr>
        <p:txBody>
          <a:bodyPr/>
          <a:lstStyle/>
          <a:p>
            <a:fld id="{367367EC-CB69-7F43-838C-8C634005BA32}" type="slidenum">
              <a:rPr lang="de-DE" smtClean="0"/>
              <a:t>‹Nr.›</a:t>
            </a:fld>
            <a:endParaRPr lang="de-DE"/>
          </a:p>
        </p:txBody>
      </p:sp>
      <p:sp>
        <p:nvSpPr>
          <p:cNvPr id="23" name="Fußzeilenplatzhalter 22">
            <a:extLst>
              <a:ext uri="{FF2B5EF4-FFF2-40B4-BE49-F238E27FC236}">
                <a16:creationId xmlns="" xmlns:a16="http://schemas.microsoft.com/office/drawing/2014/main" id="{CB56113A-283D-084C-A4AC-7281CD1356CD}"/>
              </a:ext>
            </a:extLst>
          </p:cNvPr>
          <p:cNvSpPr>
            <a:spLocks noGrp="1"/>
          </p:cNvSpPr>
          <p:nvPr>
            <p:ph type="ftr" sz="quarter" idx="14"/>
          </p:nvPr>
        </p:nvSpPr>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pic>
        <p:nvPicPr>
          <p:cNvPr id="7" name="Grafik 6">
            <a:extLst>
              <a:ext uri="{FF2B5EF4-FFF2-40B4-BE49-F238E27FC236}">
                <a16:creationId xmlns="" xmlns:a16="http://schemas.microsoft.com/office/drawing/2014/main" id="{3A9261A8-F5B8-184E-9212-46F67F9A44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75846" y="0"/>
            <a:ext cx="2016154" cy="2390862"/>
          </a:xfrm>
          <a:prstGeom prst="rect">
            <a:avLst/>
          </a:prstGeom>
        </p:spPr>
      </p:pic>
    </p:spTree>
    <p:extLst>
      <p:ext uri="{BB962C8B-B14F-4D97-AF65-F5344CB8AC3E}">
        <p14:creationId xmlns:p14="http://schemas.microsoft.com/office/powerpoint/2010/main" val="54025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 Copytext">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3A9261A8-F5B8-184E-9212-46F67F9A4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Inhaltsplatzhalter 2">
            <a:extLst>
              <a:ext uri="{FF2B5EF4-FFF2-40B4-BE49-F238E27FC236}">
                <a16:creationId xmlns="" xmlns:a16="http://schemas.microsoft.com/office/drawing/2014/main" id="{151A850B-7A4F-AE45-A446-D89232EFBB22}"/>
              </a:ext>
            </a:extLst>
          </p:cNvPr>
          <p:cNvSpPr>
            <a:spLocks noGrp="1"/>
          </p:cNvSpPr>
          <p:nvPr>
            <p:ph sz="half" idx="1"/>
          </p:nvPr>
        </p:nvSpPr>
        <p:spPr>
          <a:xfrm>
            <a:off x="603251" y="2189163"/>
            <a:ext cx="9417050" cy="3863767"/>
          </a:xfrm>
        </p:spPr>
        <p:txBody>
          <a:bodyPr/>
          <a:lstStyle>
            <a:lvl1pPr marL="0" indent="0">
              <a:buFontTx/>
              <a:buNone/>
              <a:defRPr/>
            </a:lvl1pPr>
          </a:lstStyle>
          <a:p>
            <a:pPr lvl="0"/>
            <a:r>
              <a:rPr lang="de-DE" dirty="0"/>
              <a:t>Mastertextformat bearbeiten</a:t>
            </a:r>
          </a:p>
        </p:txBody>
      </p:sp>
      <p:sp>
        <p:nvSpPr>
          <p:cNvPr id="5" name="Datumsplatzhalter 4">
            <a:extLst>
              <a:ext uri="{FF2B5EF4-FFF2-40B4-BE49-F238E27FC236}">
                <a16:creationId xmlns="" xmlns:a16="http://schemas.microsoft.com/office/drawing/2014/main" id="{2B80A3E6-7987-C047-853D-2125454D327C}"/>
              </a:ext>
            </a:extLst>
          </p:cNvPr>
          <p:cNvSpPr>
            <a:spLocks noGrp="1"/>
          </p:cNvSpPr>
          <p:nvPr>
            <p:ph type="dt" sz="half" idx="10"/>
          </p:nvPr>
        </p:nvSpPr>
        <p:spPr>
          <a:xfrm>
            <a:off x="543600" y="6356350"/>
            <a:ext cx="940904" cy="365125"/>
          </a:xfrm>
          <a:prstGeom prst="rect">
            <a:avLst/>
          </a:prstGeom>
        </p:spPr>
        <p:txBody>
          <a:bodyPr/>
          <a:lstStyle/>
          <a:p>
            <a:fld id="{2EF515BC-78A1-0142-9F7B-A568315A6476}" type="datetime1">
              <a:rPr lang="de-DE" smtClean="0"/>
              <a:t>15.09.2019</a:t>
            </a:fld>
            <a:endParaRPr lang="de-DE"/>
          </a:p>
        </p:txBody>
      </p:sp>
      <p:sp>
        <p:nvSpPr>
          <p:cNvPr id="7" name="Foliennummernplatzhalter 6">
            <a:extLst>
              <a:ext uri="{FF2B5EF4-FFF2-40B4-BE49-F238E27FC236}">
                <a16:creationId xmlns="" xmlns:a16="http://schemas.microsoft.com/office/drawing/2014/main" id="{38996616-8EB3-B24F-A58B-B5300708E0CC}"/>
              </a:ext>
            </a:extLst>
          </p:cNvPr>
          <p:cNvSpPr>
            <a:spLocks noGrp="1"/>
          </p:cNvSpPr>
          <p:nvPr>
            <p:ph type="sldNum" sz="quarter" idx="12"/>
          </p:nvPr>
        </p:nvSpPr>
        <p:spPr/>
        <p:txBody>
          <a:bodyPr/>
          <a:lstStyle/>
          <a:p>
            <a:fld id="{367367EC-CB69-7F43-838C-8C634005BA32}" type="slidenum">
              <a:rPr lang="de-DE" smtClean="0"/>
              <a:t>‹Nr.›</a:t>
            </a:fld>
            <a:endParaRPr lang="de-DE"/>
          </a:p>
        </p:txBody>
      </p:sp>
      <p:sp>
        <p:nvSpPr>
          <p:cNvPr id="8" name="Fußzeilenplatzhalter 22">
            <a:extLst>
              <a:ext uri="{FF2B5EF4-FFF2-40B4-BE49-F238E27FC236}">
                <a16:creationId xmlns="" xmlns:a16="http://schemas.microsoft.com/office/drawing/2014/main" id="{F398D374-595C-754F-9A81-CEEF058BE499}"/>
              </a:ext>
            </a:extLst>
          </p:cNvPr>
          <p:cNvSpPr>
            <a:spLocks noGrp="1"/>
          </p:cNvSpPr>
          <p:nvPr>
            <p:ph type="ftr" sz="quarter" idx="14"/>
          </p:nvPr>
        </p:nvSpPr>
        <p:spPr>
          <a:xfrm>
            <a:off x="3467100" y="6356350"/>
            <a:ext cx="5156200" cy="365125"/>
          </a:xfrm>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11" name="Titel 1">
            <a:extLst>
              <a:ext uri="{FF2B5EF4-FFF2-40B4-BE49-F238E27FC236}">
                <a16:creationId xmlns="" xmlns:a16="http://schemas.microsoft.com/office/drawing/2014/main" id="{4A1EAB12-223D-4F4C-B855-8C6A45C97F30}"/>
              </a:ext>
            </a:extLst>
          </p:cNvPr>
          <p:cNvSpPr>
            <a:spLocks noGrp="1"/>
          </p:cNvSpPr>
          <p:nvPr>
            <p:ph type="title"/>
          </p:nvPr>
        </p:nvSpPr>
        <p:spPr>
          <a:xfrm>
            <a:off x="603250" y="344488"/>
            <a:ext cx="9417050" cy="1500187"/>
          </a:xfrm>
        </p:spPr>
        <p:txBody>
          <a:bodyPr anchor="b">
            <a:normAutofit/>
          </a:bodyPr>
          <a:lstStyle>
            <a:lvl1pPr>
              <a:defRPr sz="3200" baseline="0"/>
            </a:lvl1pPr>
          </a:lstStyle>
          <a:p>
            <a:r>
              <a:rPr lang="de-DE" dirty="0"/>
              <a:t>Mastertitelformat bearbeiten</a:t>
            </a:r>
          </a:p>
        </p:txBody>
      </p:sp>
    </p:spTree>
    <p:extLst>
      <p:ext uri="{BB962C8B-B14F-4D97-AF65-F5344CB8AC3E}">
        <p14:creationId xmlns:p14="http://schemas.microsoft.com/office/powerpoint/2010/main" val="160528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Copytext + Bild">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3A9261A8-F5B8-184E-9212-46F67F9A4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Datumsplatzhalter 4">
            <a:extLst>
              <a:ext uri="{FF2B5EF4-FFF2-40B4-BE49-F238E27FC236}">
                <a16:creationId xmlns="" xmlns:a16="http://schemas.microsoft.com/office/drawing/2014/main" id="{2B80A3E6-7987-C047-853D-2125454D327C}"/>
              </a:ext>
            </a:extLst>
          </p:cNvPr>
          <p:cNvSpPr>
            <a:spLocks noGrp="1"/>
          </p:cNvSpPr>
          <p:nvPr>
            <p:ph type="dt" sz="half" idx="10"/>
          </p:nvPr>
        </p:nvSpPr>
        <p:spPr>
          <a:xfrm>
            <a:off x="543600" y="6356350"/>
            <a:ext cx="940904" cy="365125"/>
          </a:xfrm>
          <a:prstGeom prst="rect">
            <a:avLst/>
          </a:prstGeom>
        </p:spPr>
        <p:txBody>
          <a:bodyPr/>
          <a:lstStyle/>
          <a:p>
            <a:fld id="{2EF515BC-78A1-0142-9F7B-A568315A6476}" type="datetime1">
              <a:rPr lang="de-DE" smtClean="0"/>
              <a:t>15.09.2019</a:t>
            </a:fld>
            <a:endParaRPr lang="de-DE"/>
          </a:p>
        </p:txBody>
      </p:sp>
      <p:sp>
        <p:nvSpPr>
          <p:cNvPr id="7" name="Foliennummernplatzhalter 6">
            <a:extLst>
              <a:ext uri="{FF2B5EF4-FFF2-40B4-BE49-F238E27FC236}">
                <a16:creationId xmlns="" xmlns:a16="http://schemas.microsoft.com/office/drawing/2014/main" id="{38996616-8EB3-B24F-A58B-B5300708E0CC}"/>
              </a:ext>
            </a:extLst>
          </p:cNvPr>
          <p:cNvSpPr>
            <a:spLocks noGrp="1"/>
          </p:cNvSpPr>
          <p:nvPr>
            <p:ph type="sldNum" sz="quarter" idx="12"/>
          </p:nvPr>
        </p:nvSpPr>
        <p:spPr/>
        <p:txBody>
          <a:bodyPr/>
          <a:lstStyle/>
          <a:p>
            <a:fld id="{367367EC-CB69-7F43-838C-8C634005BA32}" type="slidenum">
              <a:rPr lang="de-DE" smtClean="0"/>
              <a:t>‹Nr.›</a:t>
            </a:fld>
            <a:endParaRPr lang="de-DE"/>
          </a:p>
        </p:txBody>
      </p:sp>
      <p:sp>
        <p:nvSpPr>
          <p:cNvPr id="8" name="Fußzeilenplatzhalter 22">
            <a:extLst>
              <a:ext uri="{FF2B5EF4-FFF2-40B4-BE49-F238E27FC236}">
                <a16:creationId xmlns="" xmlns:a16="http://schemas.microsoft.com/office/drawing/2014/main" id="{F398D374-595C-754F-9A81-CEEF058BE499}"/>
              </a:ext>
            </a:extLst>
          </p:cNvPr>
          <p:cNvSpPr>
            <a:spLocks noGrp="1"/>
          </p:cNvSpPr>
          <p:nvPr>
            <p:ph type="ftr" sz="quarter" idx="14"/>
          </p:nvPr>
        </p:nvSpPr>
        <p:spPr>
          <a:xfrm>
            <a:off x="3467100" y="6356350"/>
            <a:ext cx="5156200" cy="365125"/>
          </a:xfrm>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11" name="Titel 1">
            <a:extLst>
              <a:ext uri="{FF2B5EF4-FFF2-40B4-BE49-F238E27FC236}">
                <a16:creationId xmlns="" xmlns:a16="http://schemas.microsoft.com/office/drawing/2014/main" id="{4A1EAB12-223D-4F4C-B855-8C6A45C97F30}"/>
              </a:ext>
            </a:extLst>
          </p:cNvPr>
          <p:cNvSpPr>
            <a:spLocks noGrp="1"/>
          </p:cNvSpPr>
          <p:nvPr>
            <p:ph type="title"/>
          </p:nvPr>
        </p:nvSpPr>
        <p:spPr>
          <a:xfrm>
            <a:off x="603250" y="344488"/>
            <a:ext cx="9417050" cy="1500187"/>
          </a:xfrm>
        </p:spPr>
        <p:txBody>
          <a:bodyPr anchor="b">
            <a:normAutofit/>
          </a:bodyPr>
          <a:lstStyle>
            <a:lvl1pPr>
              <a:defRPr sz="3200" baseline="0"/>
            </a:lvl1pPr>
          </a:lstStyle>
          <a:p>
            <a:r>
              <a:rPr lang="de-DE" dirty="0"/>
              <a:t>Mastertitelformat bearbeiten</a:t>
            </a:r>
          </a:p>
        </p:txBody>
      </p:sp>
      <p:sp>
        <p:nvSpPr>
          <p:cNvPr id="4" name="Bildplatzhalter 3">
            <a:extLst>
              <a:ext uri="{FF2B5EF4-FFF2-40B4-BE49-F238E27FC236}">
                <a16:creationId xmlns="" xmlns:a16="http://schemas.microsoft.com/office/drawing/2014/main" id="{7582D8E4-FA0C-6D4B-9B49-C1E8A7DB6FEC}"/>
              </a:ext>
            </a:extLst>
          </p:cNvPr>
          <p:cNvSpPr>
            <a:spLocks noGrp="1"/>
          </p:cNvSpPr>
          <p:nvPr>
            <p:ph type="pic" sz="quarter" idx="15"/>
          </p:nvPr>
        </p:nvSpPr>
        <p:spPr>
          <a:xfrm>
            <a:off x="6400800" y="2189163"/>
            <a:ext cx="5327650" cy="3863975"/>
          </a:xfrm>
        </p:spPr>
        <p:txBody>
          <a:bodyPr>
            <a:normAutofit/>
          </a:bodyPr>
          <a:lstStyle>
            <a:lvl1pPr marL="0" indent="0">
              <a:buFontTx/>
              <a:buNone/>
              <a:defRPr sz="1600"/>
            </a:lvl1pPr>
          </a:lstStyle>
          <a:p>
            <a:r>
              <a:rPr lang="de-DE" dirty="0"/>
              <a:t>Bild</a:t>
            </a:r>
          </a:p>
        </p:txBody>
      </p:sp>
      <p:sp>
        <p:nvSpPr>
          <p:cNvPr id="10" name="Textplatzhalter 9">
            <a:extLst>
              <a:ext uri="{FF2B5EF4-FFF2-40B4-BE49-F238E27FC236}">
                <a16:creationId xmlns="" xmlns:a16="http://schemas.microsoft.com/office/drawing/2014/main" id="{1DF2D4FB-C935-DC47-92B3-6D21EA568064}"/>
              </a:ext>
            </a:extLst>
          </p:cNvPr>
          <p:cNvSpPr>
            <a:spLocks noGrp="1"/>
          </p:cNvSpPr>
          <p:nvPr>
            <p:ph type="body" sz="quarter" idx="16"/>
          </p:nvPr>
        </p:nvSpPr>
        <p:spPr>
          <a:xfrm>
            <a:off x="603250" y="2189162"/>
            <a:ext cx="5578475" cy="3863975"/>
          </a:xfrm>
        </p:spPr>
        <p:txBody>
          <a:bodyPr/>
          <a:lstStyle>
            <a:lvl1pPr marL="0" indent="0">
              <a:buFontTx/>
              <a:buNone/>
              <a:defRPr/>
            </a:lvl1pPr>
          </a:lstStyle>
          <a:p>
            <a:pPr lvl="0"/>
            <a:r>
              <a:rPr lang="de-DE" dirty="0"/>
              <a:t>Mastertextformat bearbeiten</a:t>
            </a:r>
          </a:p>
        </p:txBody>
      </p:sp>
    </p:spTree>
    <p:extLst>
      <p:ext uri="{BB962C8B-B14F-4D97-AF65-F5344CB8AC3E}">
        <p14:creationId xmlns:p14="http://schemas.microsoft.com/office/powerpoint/2010/main" val="123578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Copytext + 2 Bilder Querformat">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3A9261A8-F5B8-184E-9212-46F67F9A4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Datumsplatzhalter 4">
            <a:extLst>
              <a:ext uri="{FF2B5EF4-FFF2-40B4-BE49-F238E27FC236}">
                <a16:creationId xmlns="" xmlns:a16="http://schemas.microsoft.com/office/drawing/2014/main" id="{2B80A3E6-7987-C047-853D-2125454D327C}"/>
              </a:ext>
            </a:extLst>
          </p:cNvPr>
          <p:cNvSpPr>
            <a:spLocks noGrp="1"/>
          </p:cNvSpPr>
          <p:nvPr>
            <p:ph type="dt" sz="half" idx="10"/>
          </p:nvPr>
        </p:nvSpPr>
        <p:spPr>
          <a:xfrm>
            <a:off x="543600" y="6356350"/>
            <a:ext cx="940904" cy="365125"/>
          </a:xfrm>
          <a:prstGeom prst="rect">
            <a:avLst/>
          </a:prstGeom>
        </p:spPr>
        <p:txBody>
          <a:bodyPr/>
          <a:lstStyle/>
          <a:p>
            <a:fld id="{2EF515BC-78A1-0142-9F7B-A568315A6476}" type="datetime1">
              <a:rPr lang="de-DE" smtClean="0"/>
              <a:t>15.09.2019</a:t>
            </a:fld>
            <a:endParaRPr lang="de-DE"/>
          </a:p>
        </p:txBody>
      </p:sp>
      <p:sp>
        <p:nvSpPr>
          <p:cNvPr id="7" name="Foliennummernplatzhalter 6">
            <a:extLst>
              <a:ext uri="{FF2B5EF4-FFF2-40B4-BE49-F238E27FC236}">
                <a16:creationId xmlns="" xmlns:a16="http://schemas.microsoft.com/office/drawing/2014/main" id="{38996616-8EB3-B24F-A58B-B5300708E0CC}"/>
              </a:ext>
            </a:extLst>
          </p:cNvPr>
          <p:cNvSpPr>
            <a:spLocks noGrp="1"/>
          </p:cNvSpPr>
          <p:nvPr>
            <p:ph type="sldNum" sz="quarter" idx="12"/>
          </p:nvPr>
        </p:nvSpPr>
        <p:spPr/>
        <p:txBody>
          <a:bodyPr/>
          <a:lstStyle/>
          <a:p>
            <a:fld id="{367367EC-CB69-7F43-838C-8C634005BA32}" type="slidenum">
              <a:rPr lang="de-DE" smtClean="0"/>
              <a:t>‹Nr.›</a:t>
            </a:fld>
            <a:endParaRPr lang="de-DE"/>
          </a:p>
        </p:txBody>
      </p:sp>
      <p:sp>
        <p:nvSpPr>
          <p:cNvPr id="8" name="Fußzeilenplatzhalter 22">
            <a:extLst>
              <a:ext uri="{FF2B5EF4-FFF2-40B4-BE49-F238E27FC236}">
                <a16:creationId xmlns="" xmlns:a16="http://schemas.microsoft.com/office/drawing/2014/main" id="{F398D374-595C-754F-9A81-CEEF058BE499}"/>
              </a:ext>
            </a:extLst>
          </p:cNvPr>
          <p:cNvSpPr>
            <a:spLocks noGrp="1"/>
          </p:cNvSpPr>
          <p:nvPr>
            <p:ph type="ftr" sz="quarter" idx="14"/>
          </p:nvPr>
        </p:nvSpPr>
        <p:spPr>
          <a:xfrm>
            <a:off x="3467100" y="6356350"/>
            <a:ext cx="5156200" cy="365125"/>
          </a:xfrm>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11" name="Titel 1">
            <a:extLst>
              <a:ext uri="{FF2B5EF4-FFF2-40B4-BE49-F238E27FC236}">
                <a16:creationId xmlns="" xmlns:a16="http://schemas.microsoft.com/office/drawing/2014/main" id="{4A1EAB12-223D-4F4C-B855-8C6A45C97F30}"/>
              </a:ext>
            </a:extLst>
          </p:cNvPr>
          <p:cNvSpPr>
            <a:spLocks noGrp="1"/>
          </p:cNvSpPr>
          <p:nvPr>
            <p:ph type="title"/>
          </p:nvPr>
        </p:nvSpPr>
        <p:spPr>
          <a:xfrm>
            <a:off x="603250" y="344488"/>
            <a:ext cx="9417050" cy="1500187"/>
          </a:xfrm>
        </p:spPr>
        <p:txBody>
          <a:bodyPr anchor="b">
            <a:normAutofit/>
          </a:bodyPr>
          <a:lstStyle>
            <a:lvl1pPr>
              <a:defRPr sz="3200" baseline="0"/>
            </a:lvl1pPr>
          </a:lstStyle>
          <a:p>
            <a:r>
              <a:rPr lang="de-DE" dirty="0"/>
              <a:t>Mastertitelformat bearbeiten</a:t>
            </a:r>
          </a:p>
        </p:txBody>
      </p:sp>
      <p:sp>
        <p:nvSpPr>
          <p:cNvPr id="4" name="Bildplatzhalter 3">
            <a:extLst>
              <a:ext uri="{FF2B5EF4-FFF2-40B4-BE49-F238E27FC236}">
                <a16:creationId xmlns="" xmlns:a16="http://schemas.microsoft.com/office/drawing/2014/main" id="{7582D8E4-FA0C-6D4B-9B49-C1E8A7DB6FEC}"/>
              </a:ext>
            </a:extLst>
          </p:cNvPr>
          <p:cNvSpPr>
            <a:spLocks noGrp="1"/>
          </p:cNvSpPr>
          <p:nvPr>
            <p:ph type="pic" sz="quarter" idx="15"/>
          </p:nvPr>
        </p:nvSpPr>
        <p:spPr>
          <a:xfrm>
            <a:off x="6400800" y="2189164"/>
            <a:ext cx="5327650" cy="1756672"/>
          </a:xfrm>
        </p:spPr>
        <p:txBody>
          <a:bodyPr>
            <a:normAutofit/>
          </a:bodyPr>
          <a:lstStyle>
            <a:lvl1pPr marL="0" indent="0">
              <a:buFontTx/>
              <a:buNone/>
              <a:defRPr sz="1600"/>
            </a:lvl1pPr>
          </a:lstStyle>
          <a:p>
            <a:r>
              <a:rPr lang="de-DE" dirty="0"/>
              <a:t>Bild</a:t>
            </a:r>
          </a:p>
        </p:txBody>
      </p:sp>
      <p:sp>
        <p:nvSpPr>
          <p:cNvPr id="10" name="Textplatzhalter 9">
            <a:extLst>
              <a:ext uri="{FF2B5EF4-FFF2-40B4-BE49-F238E27FC236}">
                <a16:creationId xmlns="" xmlns:a16="http://schemas.microsoft.com/office/drawing/2014/main" id="{1DF2D4FB-C935-DC47-92B3-6D21EA568064}"/>
              </a:ext>
            </a:extLst>
          </p:cNvPr>
          <p:cNvSpPr>
            <a:spLocks noGrp="1"/>
          </p:cNvSpPr>
          <p:nvPr>
            <p:ph type="body" sz="quarter" idx="16"/>
          </p:nvPr>
        </p:nvSpPr>
        <p:spPr>
          <a:xfrm>
            <a:off x="603250" y="2189162"/>
            <a:ext cx="5578475" cy="3863975"/>
          </a:xfrm>
        </p:spPr>
        <p:txBody>
          <a:bodyPr/>
          <a:lstStyle>
            <a:lvl1pPr marL="0" indent="0">
              <a:buFontTx/>
              <a:buNone/>
              <a:defRPr/>
            </a:lvl1pPr>
          </a:lstStyle>
          <a:p>
            <a:pPr lvl="0"/>
            <a:r>
              <a:rPr lang="de-DE" dirty="0"/>
              <a:t>Mastertextformat bearbeiten</a:t>
            </a:r>
          </a:p>
        </p:txBody>
      </p:sp>
      <p:sp>
        <p:nvSpPr>
          <p:cNvPr id="3" name="Bildplatzhalter 2">
            <a:extLst>
              <a:ext uri="{FF2B5EF4-FFF2-40B4-BE49-F238E27FC236}">
                <a16:creationId xmlns="" xmlns:a16="http://schemas.microsoft.com/office/drawing/2014/main" id="{A08BE620-40F1-C24C-80FB-441BC76465A5}"/>
              </a:ext>
            </a:extLst>
          </p:cNvPr>
          <p:cNvSpPr>
            <a:spLocks noGrp="1"/>
          </p:cNvSpPr>
          <p:nvPr>
            <p:ph type="pic" sz="quarter" idx="17"/>
          </p:nvPr>
        </p:nvSpPr>
        <p:spPr>
          <a:xfrm>
            <a:off x="6400800" y="4135438"/>
            <a:ext cx="5327650" cy="1917700"/>
          </a:xfrm>
        </p:spPr>
        <p:txBody>
          <a:bodyPr>
            <a:normAutofit/>
          </a:bodyPr>
          <a:lstStyle>
            <a:lvl1pPr marL="0" indent="0">
              <a:buFontTx/>
              <a:buNone/>
              <a:defRPr sz="1600"/>
            </a:lvl1pPr>
          </a:lstStyle>
          <a:p>
            <a:r>
              <a:rPr lang="de-DE" dirty="0"/>
              <a:t>Bild</a:t>
            </a:r>
          </a:p>
        </p:txBody>
      </p:sp>
    </p:spTree>
    <p:extLst>
      <p:ext uri="{BB962C8B-B14F-4D97-AF65-F5344CB8AC3E}">
        <p14:creationId xmlns:p14="http://schemas.microsoft.com/office/powerpoint/2010/main" val="318595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Copytext + 2 Bilder Hochformat">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3A9261A8-F5B8-184E-9212-46F67F9A4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Datumsplatzhalter 4">
            <a:extLst>
              <a:ext uri="{FF2B5EF4-FFF2-40B4-BE49-F238E27FC236}">
                <a16:creationId xmlns="" xmlns:a16="http://schemas.microsoft.com/office/drawing/2014/main" id="{2B80A3E6-7987-C047-853D-2125454D327C}"/>
              </a:ext>
            </a:extLst>
          </p:cNvPr>
          <p:cNvSpPr>
            <a:spLocks noGrp="1"/>
          </p:cNvSpPr>
          <p:nvPr>
            <p:ph type="dt" sz="half" idx="10"/>
          </p:nvPr>
        </p:nvSpPr>
        <p:spPr>
          <a:xfrm>
            <a:off x="543600" y="6356350"/>
            <a:ext cx="940904" cy="365125"/>
          </a:xfrm>
          <a:prstGeom prst="rect">
            <a:avLst/>
          </a:prstGeom>
        </p:spPr>
        <p:txBody>
          <a:bodyPr/>
          <a:lstStyle/>
          <a:p>
            <a:fld id="{2EF515BC-78A1-0142-9F7B-A568315A6476}" type="datetime1">
              <a:rPr lang="de-DE" smtClean="0"/>
              <a:t>15.09.2019</a:t>
            </a:fld>
            <a:endParaRPr lang="de-DE"/>
          </a:p>
        </p:txBody>
      </p:sp>
      <p:sp>
        <p:nvSpPr>
          <p:cNvPr id="7" name="Foliennummernplatzhalter 6">
            <a:extLst>
              <a:ext uri="{FF2B5EF4-FFF2-40B4-BE49-F238E27FC236}">
                <a16:creationId xmlns="" xmlns:a16="http://schemas.microsoft.com/office/drawing/2014/main" id="{38996616-8EB3-B24F-A58B-B5300708E0CC}"/>
              </a:ext>
            </a:extLst>
          </p:cNvPr>
          <p:cNvSpPr>
            <a:spLocks noGrp="1"/>
          </p:cNvSpPr>
          <p:nvPr>
            <p:ph type="sldNum" sz="quarter" idx="12"/>
          </p:nvPr>
        </p:nvSpPr>
        <p:spPr/>
        <p:txBody>
          <a:bodyPr/>
          <a:lstStyle/>
          <a:p>
            <a:fld id="{367367EC-CB69-7F43-838C-8C634005BA32}" type="slidenum">
              <a:rPr lang="de-DE" smtClean="0"/>
              <a:t>‹Nr.›</a:t>
            </a:fld>
            <a:endParaRPr lang="de-DE"/>
          </a:p>
        </p:txBody>
      </p:sp>
      <p:sp>
        <p:nvSpPr>
          <p:cNvPr id="8" name="Fußzeilenplatzhalter 22">
            <a:extLst>
              <a:ext uri="{FF2B5EF4-FFF2-40B4-BE49-F238E27FC236}">
                <a16:creationId xmlns="" xmlns:a16="http://schemas.microsoft.com/office/drawing/2014/main" id="{F398D374-595C-754F-9A81-CEEF058BE499}"/>
              </a:ext>
            </a:extLst>
          </p:cNvPr>
          <p:cNvSpPr>
            <a:spLocks noGrp="1"/>
          </p:cNvSpPr>
          <p:nvPr>
            <p:ph type="ftr" sz="quarter" idx="14"/>
          </p:nvPr>
        </p:nvSpPr>
        <p:spPr>
          <a:xfrm>
            <a:off x="3467100" y="6356350"/>
            <a:ext cx="5156200" cy="365125"/>
          </a:xfrm>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11" name="Titel 1">
            <a:extLst>
              <a:ext uri="{FF2B5EF4-FFF2-40B4-BE49-F238E27FC236}">
                <a16:creationId xmlns="" xmlns:a16="http://schemas.microsoft.com/office/drawing/2014/main" id="{4A1EAB12-223D-4F4C-B855-8C6A45C97F30}"/>
              </a:ext>
            </a:extLst>
          </p:cNvPr>
          <p:cNvSpPr>
            <a:spLocks noGrp="1"/>
          </p:cNvSpPr>
          <p:nvPr>
            <p:ph type="title"/>
          </p:nvPr>
        </p:nvSpPr>
        <p:spPr>
          <a:xfrm>
            <a:off x="603250" y="344488"/>
            <a:ext cx="9417050" cy="1500187"/>
          </a:xfrm>
        </p:spPr>
        <p:txBody>
          <a:bodyPr anchor="b">
            <a:normAutofit/>
          </a:bodyPr>
          <a:lstStyle>
            <a:lvl1pPr>
              <a:defRPr sz="3200" baseline="0"/>
            </a:lvl1pPr>
          </a:lstStyle>
          <a:p>
            <a:r>
              <a:rPr lang="de-DE" dirty="0"/>
              <a:t>Mastertitelformat bearbeiten</a:t>
            </a:r>
          </a:p>
        </p:txBody>
      </p:sp>
      <p:sp>
        <p:nvSpPr>
          <p:cNvPr id="4" name="Bildplatzhalter 3">
            <a:extLst>
              <a:ext uri="{FF2B5EF4-FFF2-40B4-BE49-F238E27FC236}">
                <a16:creationId xmlns="" xmlns:a16="http://schemas.microsoft.com/office/drawing/2014/main" id="{7582D8E4-FA0C-6D4B-9B49-C1E8A7DB6FEC}"/>
              </a:ext>
            </a:extLst>
          </p:cNvPr>
          <p:cNvSpPr>
            <a:spLocks noGrp="1"/>
          </p:cNvSpPr>
          <p:nvPr>
            <p:ph type="pic" sz="quarter" idx="15"/>
          </p:nvPr>
        </p:nvSpPr>
        <p:spPr>
          <a:xfrm>
            <a:off x="6500190" y="2189163"/>
            <a:ext cx="2514600" cy="3863973"/>
          </a:xfrm>
        </p:spPr>
        <p:txBody>
          <a:bodyPr>
            <a:normAutofit/>
          </a:bodyPr>
          <a:lstStyle>
            <a:lvl1pPr marL="0" indent="0">
              <a:buFontTx/>
              <a:buNone/>
              <a:defRPr sz="1600"/>
            </a:lvl1pPr>
          </a:lstStyle>
          <a:p>
            <a:r>
              <a:rPr lang="de-DE" dirty="0"/>
              <a:t>Bild</a:t>
            </a:r>
          </a:p>
        </p:txBody>
      </p:sp>
      <p:sp>
        <p:nvSpPr>
          <p:cNvPr id="10" name="Textplatzhalter 9">
            <a:extLst>
              <a:ext uri="{FF2B5EF4-FFF2-40B4-BE49-F238E27FC236}">
                <a16:creationId xmlns="" xmlns:a16="http://schemas.microsoft.com/office/drawing/2014/main" id="{1DF2D4FB-C935-DC47-92B3-6D21EA568064}"/>
              </a:ext>
            </a:extLst>
          </p:cNvPr>
          <p:cNvSpPr>
            <a:spLocks noGrp="1"/>
          </p:cNvSpPr>
          <p:nvPr>
            <p:ph type="body" sz="quarter" idx="16"/>
          </p:nvPr>
        </p:nvSpPr>
        <p:spPr>
          <a:xfrm>
            <a:off x="603250" y="2189162"/>
            <a:ext cx="5578475" cy="3863975"/>
          </a:xfrm>
        </p:spPr>
        <p:txBody>
          <a:bodyPr/>
          <a:lstStyle>
            <a:lvl1pPr marL="0" indent="0">
              <a:buFontTx/>
              <a:buNone/>
              <a:defRPr/>
            </a:lvl1pPr>
          </a:lstStyle>
          <a:p>
            <a:pPr lvl="0"/>
            <a:r>
              <a:rPr lang="de-DE" dirty="0"/>
              <a:t>Mastertextformat bearbeiten</a:t>
            </a:r>
          </a:p>
        </p:txBody>
      </p:sp>
      <p:sp>
        <p:nvSpPr>
          <p:cNvPr id="3" name="Bildplatzhalter 2">
            <a:extLst>
              <a:ext uri="{FF2B5EF4-FFF2-40B4-BE49-F238E27FC236}">
                <a16:creationId xmlns="" xmlns:a16="http://schemas.microsoft.com/office/drawing/2014/main" id="{A08BE620-40F1-C24C-80FB-441BC76465A5}"/>
              </a:ext>
            </a:extLst>
          </p:cNvPr>
          <p:cNvSpPr>
            <a:spLocks noGrp="1"/>
          </p:cNvSpPr>
          <p:nvPr>
            <p:ph type="pic" sz="quarter" idx="17"/>
          </p:nvPr>
        </p:nvSpPr>
        <p:spPr>
          <a:xfrm>
            <a:off x="9213574" y="2189162"/>
            <a:ext cx="2514876" cy="3863976"/>
          </a:xfrm>
        </p:spPr>
        <p:txBody>
          <a:bodyPr>
            <a:normAutofit/>
          </a:bodyPr>
          <a:lstStyle>
            <a:lvl1pPr marL="0" indent="0">
              <a:buFontTx/>
              <a:buNone/>
              <a:defRPr sz="1600"/>
            </a:lvl1pPr>
          </a:lstStyle>
          <a:p>
            <a:r>
              <a:rPr lang="de-DE" dirty="0"/>
              <a:t>Bild</a:t>
            </a:r>
          </a:p>
        </p:txBody>
      </p:sp>
    </p:spTree>
    <p:extLst>
      <p:ext uri="{BB962C8B-B14F-4D97-AF65-F5344CB8AC3E}">
        <p14:creationId xmlns:p14="http://schemas.microsoft.com/office/powerpoint/2010/main" val="232140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Diagramm">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3A9261A8-F5B8-184E-9212-46F67F9A4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Datumsplatzhalter 4">
            <a:extLst>
              <a:ext uri="{FF2B5EF4-FFF2-40B4-BE49-F238E27FC236}">
                <a16:creationId xmlns="" xmlns:a16="http://schemas.microsoft.com/office/drawing/2014/main" id="{2B80A3E6-7987-C047-853D-2125454D327C}"/>
              </a:ext>
            </a:extLst>
          </p:cNvPr>
          <p:cNvSpPr>
            <a:spLocks noGrp="1"/>
          </p:cNvSpPr>
          <p:nvPr>
            <p:ph type="dt" sz="half" idx="10"/>
          </p:nvPr>
        </p:nvSpPr>
        <p:spPr>
          <a:xfrm>
            <a:off x="543600" y="6356350"/>
            <a:ext cx="940904" cy="365125"/>
          </a:xfrm>
          <a:prstGeom prst="rect">
            <a:avLst/>
          </a:prstGeom>
        </p:spPr>
        <p:txBody>
          <a:bodyPr/>
          <a:lstStyle/>
          <a:p>
            <a:fld id="{2EF515BC-78A1-0142-9F7B-A568315A6476}" type="datetime1">
              <a:rPr lang="de-DE" smtClean="0"/>
              <a:t>15.09.2019</a:t>
            </a:fld>
            <a:endParaRPr lang="de-DE"/>
          </a:p>
        </p:txBody>
      </p:sp>
      <p:sp>
        <p:nvSpPr>
          <p:cNvPr id="7" name="Foliennummernplatzhalter 6">
            <a:extLst>
              <a:ext uri="{FF2B5EF4-FFF2-40B4-BE49-F238E27FC236}">
                <a16:creationId xmlns="" xmlns:a16="http://schemas.microsoft.com/office/drawing/2014/main" id="{38996616-8EB3-B24F-A58B-B5300708E0CC}"/>
              </a:ext>
            </a:extLst>
          </p:cNvPr>
          <p:cNvSpPr>
            <a:spLocks noGrp="1"/>
          </p:cNvSpPr>
          <p:nvPr>
            <p:ph type="sldNum" sz="quarter" idx="12"/>
          </p:nvPr>
        </p:nvSpPr>
        <p:spPr/>
        <p:txBody>
          <a:bodyPr/>
          <a:lstStyle/>
          <a:p>
            <a:fld id="{367367EC-CB69-7F43-838C-8C634005BA32}" type="slidenum">
              <a:rPr lang="de-DE" smtClean="0"/>
              <a:t>‹Nr.›</a:t>
            </a:fld>
            <a:endParaRPr lang="de-DE"/>
          </a:p>
        </p:txBody>
      </p:sp>
      <p:sp>
        <p:nvSpPr>
          <p:cNvPr id="8" name="Fußzeilenplatzhalter 22">
            <a:extLst>
              <a:ext uri="{FF2B5EF4-FFF2-40B4-BE49-F238E27FC236}">
                <a16:creationId xmlns="" xmlns:a16="http://schemas.microsoft.com/office/drawing/2014/main" id="{F398D374-595C-754F-9A81-CEEF058BE499}"/>
              </a:ext>
            </a:extLst>
          </p:cNvPr>
          <p:cNvSpPr>
            <a:spLocks noGrp="1"/>
          </p:cNvSpPr>
          <p:nvPr>
            <p:ph type="ftr" sz="quarter" idx="14"/>
          </p:nvPr>
        </p:nvSpPr>
        <p:spPr>
          <a:xfrm>
            <a:off x="3467100" y="6356350"/>
            <a:ext cx="5156200" cy="365125"/>
          </a:xfrm>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11" name="Titel 1">
            <a:extLst>
              <a:ext uri="{FF2B5EF4-FFF2-40B4-BE49-F238E27FC236}">
                <a16:creationId xmlns="" xmlns:a16="http://schemas.microsoft.com/office/drawing/2014/main" id="{4A1EAB12-223D-4F4C-B855-8C6A45C97F30}"/>
              </a:ext>
            </a:extLst>
          </p:cNvPr>
          <p:cNvSpPr>
            <a:spLocks noGrp="1"/>
          </p:cNvSpPr>
          <p:nvPr>
            <p:ph type="title"/>
          </p:nvPr>
        </p:nvSpPr>
        <p:spPr>
          <a:xfrm>
            <a:off x="603250" y="344488"/>
            <a:ext cx="9417050" cy="1500187"/>
          </a:xfrm>
        </p:spPr>
        <p:txBody>
          <a:bodyPr anchor="b">
            <a:normAutofit/>
          </a:bodyPr>
          <a:lstStyle>
            <a:lvl1pPr>
              <a:defRPr sz="3200" baseline="0"/>
            </a:lvl1pPr>
          </a:lstStyle>
          <a:p>
            <a:r>
              <a:rPr lang="de-DE" dirty="0"/>
              <a:t>Mastertitelformat bearbeiten</a:t>
            </a:r>
          </a:p>
        </p:txBody>
      </p:sp>
      <p:sp>
        <p:nvSpPr>
          <p:cNvPr id="6" name="Diagrammplatzhalter 5">
            <a:extLst>
              <a:ext uri="{FF2B5EF4-FFF2-40B4-BE49-F238E27FC236}">
                <a16:creationId xmlns="" xmlns:a16="http://schemas.microsoft.com/office/drawing/2014/main" id="{2D35260E-1522-7A49-8595-E9F1FEFCC4D2}"/>
              </a:ext>
            </a:extLst>
          </p:cNvPr>
          <p:cNvSpPr>
            <a:spLocks noGrp="1"/>
          </p:cNvSpPr>
          <p:nvPr>
            <p:ph type="chart" sz="quarter" idx="15"/>
          </p:nvPr>
        </p:nvSpPr>
        <p:spPr>
          <a:xfrm>
            <a:off x="603250" y="2316163"/>
            <a:ext cx="9417050" cy="3776662"/>
          </a:xfrm>
        </p:spPr>
        <p:txBody>
          <a:bodyPr>
            <a:normAutofit/>
          </a:bodyPr>
          <a:lstStyle>
            <a:lvl1pPr marL="0" indent="0">
              <a:buFontTx/>
              <a:buNone/>
              <a:defRPr sz="1600"/>
            </a:lvl1pPr>
          </a:lstStyle>
          <a:p>
            <a:r>
              <a:rPr lang="de-DE" dirty="0"/>
              <a:t>Diagramm</a:t>
            </a:r>
          </a:p>
        </p:txBody>
      </p:sp>
    </p:spTree>
    <p:extLst>
      <p:ext uri="{BB962C8B-B14F-4D97-AF65-F5344CB8AC3E}">
        <p14:creationId xmlns:p14="http://schemas.microsoft.com/office/powerpoint/2010/main" val="281618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4CA7CBAE-0B88-4146-BC11-B9CF4E7F6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 xmlns:a16="http://schemas.microsoft.com/office/drawing/2014/main" id="{15E6AB2C-C346-D041-929E-EF3CDBF28E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 xmlns:a16="http://schemas.microsoft.com/office/drawing/2014/main" id="{E6ABB5D9-4321-0F4C-8486-58CB36F56E5F}"/>
              </a:ext>
            </a:extLst>
          </p:cNvPr>
          <p:cNvSpPr>
            <a:spLocks noGrp="1"/>
          </p:cNvSpPr>
          <p:nvPr>
            <p:ph type="dt" sz="half" idx="2"/>
          </p:nvPr>
        </p:nvSpPr>
        <p:spPr>
          <a:xfrm>
            <a:off x="540000" y="6356350"/>
            <a:ext cx="940904" cy="365125"/>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fld id="{3BCCE606-3F9F-BF43-916B-CAB7C742266D}" type="datetime1">
              <a:rPr lang="de-DE" smtClean="0"/>
              <a:t>15.09.2019</a:t>
            </a:fld>
            <a:endParaRPr lang="de-DE" dirty="0"/>
          </a:p>
        </p:txBody>
      </p:sp>
      <p:sp>
        <p:nvSpPr>
          <p:cNvPr id="6" name="Foliennummernplatzhalter 5">
            <a:extLst>
              <a:ext uri="{FF2B5EF4-FFF2-40B4-BE49-F238E27FC236}">
                <a16:creationId xmlns="" xmlns:a16="http://schemas.microsoft.com/office/drawing/2014/main" id="{47D401D5-881A-F54D-B215-FFB8F227D9D9}"/>
              </a:ext>
            </a:extLst>
          </p:cNvPr>
          <p:cNvSpPr>
            <a:spLocks noGrp="1"/>
          </p:cNvSpPr>
          <p:nvPr>
            <p:ph type="sldNum" sz="quarter" idx="4"/>
          </p:nvPr>
        </p:nvSpPr>
        <p:spPr>
          <a:xfrm>
            <a:off x="11012400" y="6356350"/>
            <a:ext cx="848139" cy="365125"/>
          </a:xfrm>
          <a:prstGeom prst="rect">
            <a:avLst/>
          </a:prstGeom>
        </p:spPr>
        <p:txBody>
          <a:bodyPr vert="horz" lIns="91440" tIns="45720" rIns="91440" bIns="45720" rtlCol="0" anchor="ctr"/>
          <a:lstStyle>
            <a:lvl1pPr algn="r">
              <a:defRPr sz="1000" baseline="0">
                <a:solidFill>
                  <a:schemeClr val="tx2"/>
                </a:solidFill>
                <a:latin typeface="Arial" panose="020B0604020202020204" pitchFamily="34" charset="0"/>
                <a:cs typeface="Arial" panose="020B0604020202020204" pitchFamily="34" charset="0"/>
              </a:defRPr>
            </a:lvl1pPr>
          </a:lstStyle>
          <a:p>
            <a:fld id="{367367EC-CB69-7F43-838C-8C634005BA32}" type="slidenum">
              <a:rPr lang="de-DE" smtClean="0"/>
              <a:pPr/>
              <a:t>‹Nr.›</a:t>
            </a:fld>
            <a:endParaRPr lang="de-DE" dirty="0"/>
          </a:p>
        </p:txBody>
      </p:sp>
      <p:sp>
        <p:nvSpPr>
          <p:cNvPr id="10" name="Fußzeilenplatzhalter 9">
            <a:extLst>
              <a:ext uri="{FF2B5EF4-FFF2-40B4-BE49-F238E27FC236}">
                <a16:creationId xmlns="" xmlns:a16="http://schemas.microsoft.com/office/drawing/2014/main" id="{C603CD99-6759-E744-A6F2-8B08F62244EC}"/>
              </a:ext>
            </a:extLst>
          </p:cNvPr>
          <p:cNvSpPr>
            <a:spLocks noGrp="1"/>
          </p:cNvSpPr>
          <p:nvPr>
            <p:ph type="ftr" sz="quarter" idx="3"/>
          </p:nvPr>
        </p:nvSpPr>
        <p:spPr>
          <a:xfrm>
            <a:off x="3467100" y="6356350"/>
            <a:ext cx="5156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de-DE" b="1" dirty="0" err="1">
                <a:solidFill>
                  <a:schemeClr val="tx2"/>
                </a:solidFill>
              </a:rPr>
              <a:t>VdW</a:t>
            </a:r>
            <a:r>
              <a:rPr lang="de-DE" b="1" dirty="0">
                <a:solidFill>
                  <a:schemeClr val="tx2"/>
                </a:solidFill>
              </a:rPr>
              <a:t> Rheinland Westfalen – </a:t>
            </a:r>
            <a:r>
              <a:rPr lang="de-DE" b="1" dirty="0">
                <a:solidFill>
                  <a:schemeClr val="accent1"/>
                </a:solidFill>
              </a:rPr>
              <a:t>Die Wohnungswirtschaft </a:t>
            </a:r>
            <a:r>
              <a:rPr lang="de-DE" b="1" dirty="0">
                <a:solidFill>
                  <a:schemeClr val="accent2"/>
                </a:solidFill>
              </a:rPr>
              <a:t>im Westen</a:t>
            </a:r>
          </a:p>
        </p:txBody>
      </p:sp>
    </p:spTree>
    <p:extLst>
      <p:ext uri="{BB962C8B-B14F-4D97-AF65-F5344CB8AC3E}">
        <p14:creationId xmlns:p14="http://schemas.microsoft.com/office/powerpoint/2010/main" val="101045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52" r:id="rId5"/>
    <p:sldLayoutId id="2147483660"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Lst>
  <p:hf hdr="0"/>
  <p:txStyles>
    <p:titleStyle>
      <a:lvl1pPr algn="l" defTabSz="914400" rtl="0" eaLnBrk="1" latinLnBrk="0" hangingPunct="1">
        <a:lnSpc>
          <a:spcPct val="90000"/>
        </a:lnSpc>
        <a:spcBef>
          <a:spcPct val="0"/>
        </a:spcBef>
        <a:buNone/>
        <a:defRPr sz="4400" b="1" i="0" kern="1200" baseline="0">
          <a:solidFill>
            <a:schemeClr val="accent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110000"/>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m.rlp.de/de/themen/bauen-und-wohnen/" TargetMode="Externa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fm.rlp.de/fileadmin/fm/PDF-Datei/Bauen_und_Wohnen/Wohnraumfoerderung/Soziale_Wohnraumfoerderung/2019/Muster_Kooperationsvereinbarung_zur_Staerkung_des_gefoerderten_W....pdf" TargetMode="External"/><Relationship Id="rId2" Type="http://schemas.openxmlformats.org/officeDocument/2006/relationships/hyperlink" Target="https://fm.rlp.de/fileadmin/fm/PDF-Datei/Bauen_und_Wohnen/Wohnraumfoerderung/Soziale_Wohnraumfoerderung/2019/Rundschreiben_Zuschussfoerderung.pdf" TargetMode="External"/><Relationship Id="rId1" Type="http://schemas.openxmlformats.org/officeDocument/2006/relationships/slideLayout" Target="../slideLayouts/slideLayout10.xml"/><Relationship Id="rId5" Type="http://schemas.openxmlformats.org/officeDocument/2006/relationships/hyperlink" Target="https://fm.rlp.de/de/themen/bauen-und-wohnen/" TargetMode="External"/><Relationship Id="rId4" Type="http://schemas.openxmlformats.org/officeDocument/2006/relationships/hyperlink" Target="https://fm.rlp.de/de/themen/bauen-und-wohnen/experimenteller-wohnungs-und-staedteba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DEE768A-B545-D04E-93A9-2D7862C0B3A8}"/>
              </a:ext>
            </a:extLst>
          </p:cNvPr>
          <p:cNvSpPr>
            <a:spLocks noGrp="1"/>
          </p:cNvSpPr>
          <p:nvPr>
            <p:ph type="title"/>
          </p:nvPr>
        </p:nvSpPr>
        <p:spPr/>
        <p:txBody>
          <a:bodyPr/>
          <a:lstStyle/>
          <a:p>
            <a:r>
              <a:rPr lang="de-DE" dirty="0">
                <a:sym typeface="Arial Bold" charset="0"/>
              </a:rPr>
              <a:t>Gründung kommunaler Wohnungsunternehmen –</a:t>
            </a:r>
            <a:br>
              <a:rPr lang="de-DE" dirty="0">
                <a:sym typeface="Arial Bold" charset="0"/>
              </a:rPr>
            </a:br>
            <a:r>
              <a:rPr lang="de-DE" dirty="0">
                <a:sym typeface="Arial Bold" charset="0"/>
              </a:rPr>
              <a:t>Chancen für die öffentliche Hand</a:t>
            </a:r>
            <a:endParaRPr lang="de-DE" dirty="0"/>
          </a:p>
        </p:txBody>
      </p:sp>
      <p:sp>
        <p:nvSpPr>
          <p:cNvPr id="3" name="Untertitel 2">
            <a:extLst>
              <a:ext uri="{FF2B5EF4-FFF2-40B4-BE49-F238E27FC236}">
                <a16:creationId xmlns="" xmlns:a16="http://schemas.microsoft.com/office/drawing/2014/main" id="{D1F641B0-8B5E-784F-B258-2C64FF815A14}"/>
              </a:ext>
            </a:extLst>
          </p:cNvPr>
          <p:cNvSpPr>
            <a:spLocks noGrp="1"/>
          </p:cNvSpPr>
          <p:nvPr>
            <p:ph type="subTitle" idx="1"/>
          </p:nvPr>
        </p:nvSpPr>
        <p:spPr/>
        <p:txBody>
          <a:bodyPr>
            <a:noAutofit/>
          </a:bodyPr>
          <a:lstStyle/>
          <a:p>
            <a:r>
              <a:rPr lang="de-DE" sz="2000" b="1" dirty="0" smtClean="0"/>
              <a:t>Christian Obert</a:t>
            </a:r>
          </a:p>
          <a:p>
            <a:r>
              <a:rPr lang="de-DE" sz="2000" dirty="0" smtClean="0"/>
              <a:t>Steuerberater</a:t>
            </a:r>
            <a:br>
              <a:rPr lang="de-DE" sz="2000" dirty="0" smtClean="0"/>
            </a:br>
            <a:r>
              <a:rPr lang="de-DE" sz="2000" dirty="0" smtClean="0"/>
              <a:t>Betriebswirtschaftliche Beratung</a:t>
            </a:r>
            <a:br>
              <a:rPr lang="de-DE" sz="2000" dirty="0" smtClean="0"/>
            </a:br>
            <a:endParaRPr lang="de-DE" sz="2000" dirty="0"/>
          </a:p>
        </p:txBody>
      </p:sp>
    </p:spTree>
    <p:extLst>
      <p:ext uri="{BB962C8B-B14F-4D97-AF65-F5344CB8AC3E}">
        <p14:creationId xmlns:p14="http://schemas.microsoft.com/office/powerpoint/2010/main" val="1188966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EF515BC-78A1-0142-9F7B-A568315A6476}" type="datetime1">
              <a:rPr lang="de-DE" smtClean="0"/>
              <a:t>15.09.2019</a:t>
            </a:fld>
            <a:endParaRPr lang="de-DE"/>
          </a:p>
        </p:txBody>
      </p:sp>
      <p:sp>
        <p:nvSpPr>
          <p:cNvPr id="4" name="Foliennummernplatzhalter 3"/>
          <p:cNvSpPr>
            <a:spLocks noGrp="1"/>
          </p:cNvSpPr>
          <p:nvPr>
            <p:ph type="sldNum" sz="quarter" idx="12"/>
          </p:nvPr>
        </p:nvSpPr>
        <p:spPr/>
        <p:txBody>
          <a:bodyPr/>
          <a:lstStyle/>
          <a:p>
            <a:fld id="{367367EC-CB69-7F43-838C-8C634005BA32}" type="slidenum">
              <a:rPr lang="de-DE" smtClean="0"/>
              <a:t>10</a:t>
            </a:fld>
            <a:endParaRPr lang="de-DE"/>
          </a:p>
        </p:txBody>
      </p:sp>
      <p:sp>
        <p:nvSpPr>
          <p:cNvPr id="5" name="Fußzeilenplatzhalter 4"/>
          <p:cNvSpPr>
            <a:spLocks noGrp="1"/>
          </p:cNvSpPr>
          <p:nvPr>
            <p:ph type="ftr" sz="quarter" idx="14"/>
          </p:nvPr>
        </p:nvSpPr>
        <p:spPr/>
        <p:txBody>
          <a:bodyPr/>
          <a:lstStyle/>
          <a:p>
            <a:r>
              <a:rPr lang="de-DE" b="1" smtClean="0">
                <a:solidFill>
                  <a:schemeClr val="tx2"/>
                </a:solidFill>
              </a:rPr>
              <a:t>VdW Rheinland Westfalen – </a:t>
            </a:r>
            <a:r>
              <a:rPr lang="de-DE" b="1" smtClean="0">
                <a:solidFill>
                  <a:schemeClr val="accent1"/>
                </a:solidFill>
              </a:rPr>
              <a:t>Die Wohnungswirtschaft </a:t>
            </a:r>
            <a:r>
              <a:rPr lang="de-DE" b="1" smtClean="0">
                <a:solidFill>
                  <a:schemeClr val="accent2"/>
                </a:solidFill>
              </a:rPr>
              <a:t>im Westen</a:t>
            </a:r>
            <a:endParaRPr lang="de-DE" b="1" dirty="0">
              <a:solidFill>
                <a:schemeClr val="accent2"/>
              </a:solidFill>
            </a:endParaRPr>
          </a:p>
        </p:txBody>
      </p:sp>
      <p:sp>
        <p:nvSpPr>
          <p:cNvPr id="6" name="Titel 5"/>
          <p:cNvSpPr>
            <a:spLocks noGrp="1"/>
          </p:cNvSpPr>
          <p:nvPr>
            <p:ph type="title"/>
          </p:nvPr>
        </p:nvSpPr>
        <p:spPr/>
        <p:txBody>
          <a:bodyPr/>
          <a:lstStyle/>
          <a:p>
            <a:r>
              <a:rPr lang="de-DE" dirty="0" smtClean="0">
                <a:sym typeface="Arial Bold" charset="0"/>
              </a:rPr>
              <a:t>Die Renaissance kommunalen Wohnungsbaus</a:t>
            </a:r>
            <a:endParaRPr lang="de-DE" dirty="0"/>
          </a:p>
        </p:txBody>
      </p:sp>
      <p:pic>
        <p:nvPicPr>
          <p:cNvPr id="21" name="Grafik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1323" y="1927586"/>
            <a:ext cx="5029200" cy="359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fik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99859" y="4704524"/>
            <a:ext cx="5029200" cy="157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98980" y="2048843"/>
            <a:ext cx="35052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fik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87991" y="4086169"/>
            <a:ext cx="5029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feld 6"/>
          <p:cNvSpPr txBox="1">
            <a:spLocks noChangeArrowheads="1"/>
          </p:cNvSpPr>
          <p:nvPr/>
        </p:nvSpPr>
        <p:spPr bwMode="auto">
          <a:xfrm>
            <a:off x="3914458" y="1927586"/>
            <a:ext cx="92335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eaLnBrk="1" hangingPunct="1"/>
            <a:r>
              <a:rPr lang="de-DE" altLang="de-DE" sz="1000" dirty="0"/>
              <a:t>SZ 15./16. Juni 2019</a:t>
            </a:r>
          </a:p>
        </p:txBody>
      </p:sp>
      <p:sp>
        <p:nvSpPr>
          <p:cNvPr id="26" name="Textfeld 5"/>
          <p:cNvSpPr txBox="1">
            <a:spLocks noChangeArrowheads="1"/>
          </p:cNvSpPr>
          <p:nvPr/>
        </p:nvSpPr>
        <p:spPr bwMode="auto">
          <a:xfrm rot="10800000" flipV="1">
            <a:off x="5206315" y="4704524"/>
            <a:ext cx="12227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spAutoFit/>
          </a:bodyPr>
          <a:lstStyle>
            <a:lvl1pPr eaLnBrk="0" hangingPunct="0">
              <a:defRPr sz="5600">
                <a:solidFill>
                  <a:srgbClr val="000000"/>
                </a:solidFill>
                <a:latin typeface="Gill Sans" charset="0"/>
                <a:ea typeface="Heiti SC Light" charset="-122"/>
                <a:sym typeface="Gill Sans" charset="0"/>
              </a:defRPr>
            </a:lvl1pPr>
            <a:lvl2pPr marL="742950" indent="-285750" eaLnBrk="0" hangingPunct="0">
              <a:defRPr sz="5600">
                <a:solidFill>
                  <a:srgbClr val="000000"/>
                </a:solidFill>
                <a:latin typeface="Gill Sans" charset="0"/>
                <a:ea typeface="Heiti SC Light" charset="-122"/>
                <a:sym typeface="Gill Sans" charset="0"/>
              </a:defRPr>
            </a:lvl2pPr>
            <a:lvl3pPr marL="1143000" indent="-228600" eaLnBrk="0" hangingPunct="0">
              <a:defRPr sz="5600">
                <a:solidFill>
                  <a:srgbClr val="000000"/>
                </a:solidFill>
                <a:latin typeface="Gill Sans" charset="0"/>
                <a:ea typeface="Heiti SC Light" charset="-122"/>
                <a:sym typeface="Gill Sans" charset="0"/>
              </a:defRPr>
            </a:lvl3pPr>
            <a:lvl4pPr marL="1600200" indent="-228600" eaLnBrk="0" hangingPunct="0">
              <a:defRPr sz="5600">
                <a:solidFill>
                  <a:srgbClr val="000000"/>
                </a:solidFill>
                <a:latin typeface="Gill Sans" charset="0"/>
                <a:ea typeface="Heiti SC Light" charset="-122"/>
                <a:sym typeface="Gill Sans" charset="0"/>
              </a:defRPr>
            </a:lvl4pPr>
            <a:lvl5pPr marL="2057400" indent="-228600" eaLnBrk="0" hangingPunct="0">
              <a:defRPr sz="5600">
                <a:solidFill>
                  <a:srgbClr val="000000"/>
                </a:solidFill>
                <a:latin typeface="Gill Sans" charset="0"/>
                <a:ea typeface="Heiti SC Light" charset="-122"/>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Heiti SC Light" charset="-122"/>
                <a:sym typeface="Gill Sans" charset="0"/>
              </a:defRPr>
            </a:lvl9pPr>
          </a:lstStyle>
          <a:p>
            <a:pPr eaLnBrk="1" hangingPunct="1"/>
            <a:r>
              <a:rPr lang="de-DE" altLang="de-DE" sz="1000" dirty="0"/>
              <a:t>SZ 21. Juni 2019</a:t>
            </a:r>
          </a:p>
        </p:txBody>
      </p:sp>
    </p:spTree>
    <p:extLst>
      <p:ext uri="{BB962C8B-B14F-4D97-AF65-F5344CB8AC3E}">
        <p14:creationId xmlns:p14="http://schemas.microsoft.com/office/powerpoint/2010/main" val="3848985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AAC77CD8-197E-E140-B9F5-3CFFDADE85D2}"/>
              </a:ext>
            </a:extLst>
          </p:cNvPr>
          <p:cNvSpPr>
            <a:spLocks noGrp="1"/>
          </p:cNvSpPr>
          <p:nvPr>
            <p:ph type="body" sz="quarter" idx="11"/>
          </p:nvPr>
        </p:nvSpPr>
        <p:spPr/>
        <p:txBody>
          <a:bodyPr>
            <a:noAutofit/>
          </a:bodyPr>
          <a:lstStyle/>
          <a:p>
            <a:r>
              <a:rPr lang="de-DE" sz="2400" dirty="0">
                <a:sym typeface="Arial Bold" charset="0"/>
              </a:rPr>
              <a:t>Gründung kommunaler Wohnungsunternehmen –</a:t>
            </a:r>
            <a:br>
              <a:rPr lang="de-DE" sz="2400" dirty="0">
                <a:sym typeface="Arial Bold" charset="0"/>
              </a:rPr>
            </a:br>
            <a:r>
              <a:rPr lang="de-DE" sz="2400" dirty="0">
                <a:sym typeface="Arial Bold" charset="0"/>
              </a:rPr>
              <a:t>Chancen für die öffentliche </a:t>
            </a:r>
            <a:r>
              <a:rPr lang="de-DE" sz="2400" dirty="0" smtClean="0">
                <a:sym typeface="Arial Bold" charset="0"/>
              </a:rPr>
              <a:t>Hand</a:t>
            </a:r>
          </a:p>
          <a:p>
            <a:r>
              <a:rPr lang="de-DE" sz="2400" b="1" dirty="0"/>
              <a:t>Christian Obert</a:t>
            </a:r>
          </a:p>
          <a:p>
            <a:r>
              <a:rPr lang="de-DE" sz="2400" dirty="0"/>
              <a:t>Steuerberater</a:t>
            </a:r>
            <a:br>
              <a:rPr lang="de-DE" sz="2400" dirty="0"/>
            </a:br>
            <a:r>
              <a:rPr lang="de-DE" sz="2400" dirty="0"/>
              <a:t>Betriebswirtschaftliche Beratung</a:t>
            </a:r>
            <a:br>
              <a:rPr lang="de-DE" sz="2400" dirty="0"/>
            </a:br>
            <a:endParaRPr lang="de-DE" sz="2400" dirty="0"/>
          </a:p>
        </p:txBody>
      </p:sp>
    </p:spTree>
    <p:extLst>
      <p:ext uri="{BB962C8B-B14F-4D97-AF65-F5344CB8AC3E}">
        <p14:creationId xmlns:p14="http://schemas.microsoft.com/office/powerpoint/2010/main" val="456050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EF515BC-78A1-0142-9F7B-A568315A6476}" type="datetime1">
              <a:rPr lang="de-DE" smtClean="0"/>
              <a:t>15.09.2019</a:t>
            </a:fld>
            <a:endParaRPr lang="de-DE"/>
          </a:p>
        </p:txBody>
      </p:sp>
      <p:sp>
        <p:nvSpPr>
          <p:cNvPr id="4" name="Foliennummernplatzhalter 3"/>
          <p:cNvSpPr>
            <a:spLocks noGrp="1"/>
          </p:cNvSpPr>
          <p:nvPr>
            <p:ph type="sldNum" sz="quarter" idx="12"/>
          </p:nvPr>
        </p:nvSpPr>
        <p:spPr/>
        <p:txBody>
          <a:bodyPr/>
          <a:lstStyle/>
          <a:p>
            <a:fld id="{367367EC-CB69-7F43-838C-8C634005BA32}" type="slidenum">
              <a:rPr lang="de-DE" smtClean="0"/>
              <a:t>12</a:t>
            </a:fld>
            <a:endParaRPr lang="de-DE"/>
          </a:p>
        </p:txBody>
      </p:sp>
      <p:sp>
        <p:nvSpPr>
          <p:cNvPr id="5" name="Fußzeilenplatzhalter 4"/>
          <p:cNvSpPr>
            <a:spLocks noGrp="1"/>
          </p:cNvSpPr>
          <p:nvPr>
            <p:ph type="ftr" sz="quarter" idx="14"/>
          </p:nvPr>
        </p:nvSpPr>
        <p:spPr/>
        <p:txBody>
          <a:bodyPr/>
          <a:lstStyle/>
          <a:p>
            <a:r>
              <a:rPr lang="de-DE" b="1" smtClean="0">
                <a:solidFill>
                  <a:schemeClr val="tx2"/>
                </a:solidFill>
              </a:rPr>
              <a:t>VdW Rheinland Westfalen – </a:t>
            </a:r>
            <a:r>
              <a:rPr lang="de-DE" b="1" smtClean="0">
                <a:solidFill>
                  <a:schemeClr val="accent1"/>
                </a:solidFill>
              </a:rPr>
              <a:t>Die Wohnungswirtschaft </a:t>
            </a:r>
            <a:r>
              <a:rPr lang="de-DE" b="1" smtClean="0">
                <a:solidFill>
                  <a:schemeClr val="accent2"/>
                </a:solidFill>
              </a:rPr>
              <a:t>im Westen</a:t>
            </a:r>
            <a:endParaRPr lang="de-DE" b="1" dirty="0">
              <a:solidFill>
                <a:schemeClr val="accent2"/>
              </a:solidFill>
            </a:endParaRPr>
          </a:p>
        </p:txBody>
      </p:sp>
      <p:sp>
        <p:nvSpPr>
          <p:cNvPr id="6" name="Titel 5"/>
          <p:cNvSpPr>
            <a:spLocks noGrp="1"/>
          </p:cNvSpPr>
          <p:nvPr>
            <p:ph type="title"/>
          </p:nvPr>
        </p:nvSpPr>
        <p:spPr/>
        <p:txBody>
          <a:bodyPr/>
          <a:lstStyle/>
          <a:p>
            <a:r>
              <a:rPr lang="de-DE" dirty="0" smtClean="0">
                <a:sym typeface="Arial Bold" charset="0"/>
              </a:rPr>
              <a:t>Der Wohnungsmarkt in unruhigen Gewässern...</a:t>
            </a:r>
            <a:endParaRPr lang="de-DE" dirty="0"/>
          </a:p>
        </p:txBody>
      </p:sp>
      <p:sp>
        <p:nvSpPr>
          <p:cNvPr id="12" name="Flussdiagramm: Dokument 11"/>
          <p:cNvSpPr/>
          <p:nvPr/>
        </p:nvSpPr>
        <p:spPr>
          <a:xfrm>
            <a:off x="1076325" y="3000375"/>
            <a:ext cx="1876425" cy="120015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Mietendeckel</a:t>
            </a:r>
            <a:endParaRPr lang="de-DE" dirty="0"/>
          </a:p>
        </p:txBody>
      </p:sp>
      <p:sp>
        <p:nvSpPr>
          <p:cNvPr id="13" name="Flussdiagramm: Dokument 12"/>
          <p:cNvSpPr/>
          <p:nvPr/>
        </p:nvSpPr>
        <p:spPr>
          <a:xfrm>
            <a:off x="6410325" y="4200525"/>
            <a:ext cx="1876425" cy="1200150"/>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Enteignungs-debatte</a:t>
            </a:r>
            <a:endParaRPr lang="de-DE" dirty="0"/>
          </a:p>
        </p:txBody>
      </p:sp>
      <p:sp>
        <p:nvSpPr>
          <p:cNvPr id="14" name="Flussdiagramm: Dokument 13"/>
          <p:cNvSpPr/>
          <p:nvPr/>
        </p:nvSpPr>
        <p:spPr>
          <a:xfrm>
            <a:off x="4686300" y="3352800"/>
            <a:ext cx="1876425" cy="120015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Steigende Baukosten</a:t>
            </a:r>
            <a:endParaRPr lang="de-DE" dirty="0"/>
          </a:p>
        </p:txBody>
      </p:sp>
      <p:sp>
        <p:nvSpPr>
          <p:cNvPr id="15" name="Flussdiagramm: Dokument 14"/>
          <p:cNvSpPr/>
          <p:nvPr/>
        </p:nvSpPr>
        <p:spPr>
          <a:xfrm>
            <a:off x="2266950" y="3952875"/>
            <a:ext cx="1876425" cy="1200150"/>
          </a:xfrm>
          <a:prstGeom prst="flowChart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smtClean="0"/>
              <a:t>Energieeffizienz</a:t>
            </a:r>
            <a:endParaRPr lang="de-DE" dirty="0"/>
          </a:p>
        </p:txBody>
      </p:sp>
      <p:sp>
        <p:nvSpPr>
          <p:cNvPr id="16" name="Flussdiagramm: Dokument 15"/>
          <p:cNvSpPr/>
          <p:nvPr/>
        </p:nvSpPr>
        <p:spPr>
          <a:xfrm>
            <a:off x="6410324" y="2400300"/>
            <a:ext cx="1876425" cy="1200150"/>
          </a:xfrm>
          <a:prstGeom prst="flowChart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smtClean="0"/>
              <a:t>Transformation von Flächen</a:t>
            </a:r>
            <a:endParaRPr lang="de-DE" dirty="0"/>
          </a:p>
        </p:txBody>
      </p:sp>
      <p:sp>
        <p:nvSpPr>
          <p:cNvPr id="17" name="Flussdiagramm: Dokument 16"/>
          <p:cNvSpPr/>
          <p:nvPr/>
        </p:nvSpPr>
        <p:spPr>
          <a:xfrm>
            <a:off x="8489950" y="3114675"/>
            <a:ext cx="2120900" cy="1276350"/>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de-DE" dirty="0" smtClean="0"/>
              <a:t>Einheitliche Stadt-/ Quartiers-entwicklungs-konzepte</a:t>
            </a:r>
            <a:endParaRPr lang="de-DE" dirty="0"/>
          </a:p>
        </p:txBody>
      </p:sp>
      <p:sp>
        <p:nvSpPr>
          <p:cNvPr id="18" name="Flussdiagramm: Dokument 17"/>
          <p:cNvSpPr/>
          <p:nvPr/>
        </p:nvSpPr>
        <p:spPr>
          <a:xfrm>
            <a:off x="3314700" y="2152650"/>
            <a:ext cx="1876425" cy="1200150"/>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smtClean="0"/>
              <a:t>Ansprüche an „smartes Wohnen“</a:t>
            </a:r>
            <a:endParaRPr lang="de-DE" dirty="0"/>
          </a:p>
        </p:txBody>
      </p:sp>
      <p:sp>
        <p:nvSpPr>
          <p:cNvPr id="19" name="Flussdiagramm: Dokument 18"/>
          <p:cNvSpPr/>
          <p:nvPr/>
        </p:nvSpPr>
        <p:spPr>
          <a:xfrm>
            <a:off x="4019550" y="4705350"/>
            <a:ext cx="1876425" cy="1200150"/>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smtClean="0"/>
              <a:t>Bezahlbarer Wohnraum</a:t>
            </a:r>
            <a:endParaRPr lang="de-DE" dirty="0"/>
          </a:p>
        </p:txBody>
      </p:sp>
      <p:sp>
        <p:nvSpPr>
          <p:cNvPr id="20" name="Flussdiagramm: Dokument 19"/>
          <p:cNvSpPr/>
          <p:nvPr/>
        </p:nvSpPr>
        <p:spPr>
          <a:xfrm>
            <a:off x="8170862" y="4629150"/>
            <a:ext cx="2000250" cy="120015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Barrierefrei? Seniorengerecht?</a:t>
            </a:r>
            <a:endParaRPr lang="de-DE" dirty="0"/>
          </a:p>
        </p:txBody>
      </p:sp>
    </p:spTree>
    <p:extLst>
      <p:ext uri="{BB962C8B-B14F-4D97-AF65-F5344CB8AC3E}">
        <p14:creationId xmlns:p14="http://schemas.microsoft.com/office/powerpoint/2010/main" val="332638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EF515BC-78A1-0142-9F7B-A568315A6476}" type="datetime1">
              <a:rPr lang="de-DE" smtClean="0"/>
              <a:t>15.09.2019</a:t>
            </a:fld>
            <a:endParaRPr lang="de-DE"/>
          </a:p>
        </p:txBody>
      </p:sp>
      <p:sp>
        <p:nvSpPr>
          <p:cNvPr id="4" name="Foliennummernplatzhalter 3"/>
          <p:cNvSpPr>
            <a:spLocks noGrp="1"/>
          </p:cNvSpPr>
          <p:nvPr>
            <p:ph type="sldNum" sz="quarter" idx="12"/>
          </p:nvPr>
        </p:nvSpPr>
        <p:spPr/>
        <p:txBody>
          <a:bodyPr/>
          <a:lstStyle/>
          <a:p>
            <a:fld id="{367367EC-CB69-7F43-838C-8C634005BA32}" type="slidenum">
              <a:rPr lang="de-DE" smtClean="0"/>
              <a:t>13</a:t>
            </a:fld>
            <a:endParaRPr lang="de-DE"/>
          </a:p>
        </p:txBody>
      </p:sp>
      <p:sp>
        <p:nvSpPr>
          <p:cNvPr id="5" name="Fußzeilenplatzhalter 4"/>
          <p:cNvSpPr>
            <a:spLocks noGrp="1"/>
          </p:cNvSpPr>
          <p:nvPr>
            <p:ph type="ftr" sz="quarter" idx="14"/>
          </p:nvPr>
        </p:nvSpPr>
        <p:spPr/>
        <p:txBody>
          <a:bodyPr/>
          <a:lstStyle/>
          <a:p>
            <a:r>
              <a:rPr lang="de-DE" b="1" smtClean="0">
                <a:solidFill>
                  <a:schemeClr val="tx2"/>
                </a:solidFill>
              </a:rPr>
              <a:t>VdW Rheinland Westfalen – </a:t>
            </a:r>
            <a:r>
              <a:rPr lang="de-DE" b="1" smtClean="0">
                <a:solidFill>
                  <a:schemeClr val="accent1"/>
                </a:solidFill>
              </a:rPr>
              <a:t>Die Wohnungswirtschaft </a:t>
            </a:r>
            <a:r>
              <a:rPr lang="de-DE" b="1" smtClean="0">
                <a:solidFill>
                  <a:schemeClr val="accent2"/>
                </a:solidFill>
              </a:rPr>
              <a:t>im Westen</a:t>
            </a:r>
            <a:endParaRPr lang="de-DE" b="1" dirty="0">
              <a:solidFill>
                <a:schemeClr val="accent2"/>
              </a:solidFill>
            </a:endParaRPr>
          </a:p>
        </p:txBody>
      </p:sp>
      <p:sp>
        <p:nvSpPr>
          <p:cNvPr id="6" name="Titel 5"/>
          <p:cNvSpPr>
            <a:spLocks noGrp="1"/>
          </p:cNvSpPr>
          <p:nvPr>
            <p:ph type="title"/>
          </p:nvPr>
        </p:nvSpPr>
        <p:spPr/>
        <p:txBody>
          <a:bodyPr/>
          <a:lstStyle/>
          <a:p>
            <a:r>
              <a:rPr lang="de-DE" dirty="0">
                <a:sym typeface="Arial Bold" charset="0"/>
              </a:rPr>
              <a:t>Entwicklung des Wohnungsmarktes und Quartiersentwicklung – Bedarf an preisgünstigem Wohnraum wächst </a:t>
            </a:r>
            <a:endParaRPr lang="de-DE" dirty="0"/>
          </a:p>
        </p:txBody>
      </p:sp>
      <p:graphicFrame>
        <p:nvGraphicFramePr>
          <p:cNvPr id="7" name="Inhaltsplatzhalter 4">
            <a:extLst>
              <a:ext uri="{FF2B5EF4-FFF2-40B4-BE49-F238E27FC236}">
                <a16:creationId xmlns:a16="http://schemas.microsoft.com/office/drawing/2014/main" xmlns="" id="{F3A7E7DB-EC6D-4494-A065-E0CFC622D65E}"/>
              </a:ext>
            </a:extLst>
          </p:cNvPr>
          <p:cNvGraphicFramePr>
            <a:graphicFrameLocks noGrp="1"/>
          </p:cNvGraphicFramePr>
          <p:nvPr>
            <p:ph sz="half" idx="1"/>
            <p:extLst>
              <p:ext uri="{D42A27DB-BD31-4B8C-83A1-F6EECF244321}">
                <p14:modId xmlns:p14="http://schemas.microsoft.com/office/powerpoint/2010/main" val="3200033114"/>
              </p:ext>
            </p:extLst>
          </p:nvPr>
        </p:nvGraphicFramePr>
        <p:xfrm>
          <a:off x="603250" y="2189163"/>
          <a:ext cx="9417050" cy="4167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pieren 7"/>
          <p:cNvGrpSpPr/>
          <p:nvPr/>
        </p:nvGrpSpPr>
        <p:grpSpPr>
          <a:xfrm>
            <a:off x="8779639" y="3011076"/>
            <a:ext cx="2915245" cy="2543174"/>
            <a:chOff x="5358606" y="2833687"/>
            <a:chExt cx="2058590" cy="1333499"/>
          </a:xfrm>
        </p:grpSpPr>
        <p:sp>
          <p:nvSpPr>
            <p:cNvPr id="9" name="Abgerundetes Rechteck 8"/>
            <p:cNvSpPr/>
            <p:nvPr/>
          </p:nvSpPr>
          <p:spPr>
            <a:xfrm>
              <a:off x="5358606" y="2833687"/>
              <a:ext cx="2058590" cy="1333499"/>
            </a:xfrm>
            <a:prstGeom prst="roundRect">
              <a:avLst>
                <a:gd name="adj" fmla="val 10000"/>
              </a:avLst>
            </a:prstGeom>
          </p:spPr>
          <p:style>
            <a:lnRef idx="2">
              <a:schemeClr val="accent2">
                <a:hueOff val="4752517"/>
                <a:satOff val="-30839"/>
                <a:lumOff val="-718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Abgerundetes Rechteck 4"/>
            <p:cNvSpPr/>
            <p:nvPr/>
          </p:nvSpPr>
          <p:spPr>
            <a:xfrm>
              <a:off x="5414926" y="2901080"/>
              <a:ext cx="1973695" cy="12661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t" anchorCtr="0">
              <a:noAutofit/>
            </a:bodyPr>
            <a:lstStyle/>
            <a:p>
              <a:pPr algn="ctr">
                <a:spcBef>
                  <a:spcPct val="0"/>
                </a:spcBef>
              </a:pPr>
              <a:r>
                <a:rPr lang="de-DE" altLang="de-DE" sz="2000" dirty="0" smtClean="0">
                  <a:solidFill>
                    <a:srgbClr val="000000"/>
                  </a:solidFill>
                  <a:latin typeface="Gill Sans"/>
                  <a:sym typeface="Gill Sans"/>
                </a:rPr>
                <a:t>Interesse an der Gründung von Wohnungs-unternehmen in einzelnen Gemeinden, Städten und Kreisen ist deutlich wahrnehmbar</a:t>
              </a:r>
              <a:endParaRPr lang="de-DE" altLang="de-DE" sz="2000" dirty="0">
                <a:solidFill>
                  <a:srgbClr val="000000"/>
                </a:solidFill>
                <a:latin typeface="Gill Sans"/>
                <a:sym typeface="Gill Sans"/>
              </a:endParaRPr>
            </a:p>
          </p:txBody>
        </p:sp>
      </p:grpSp>
      <p:sp>
        <p:nvSpPr>
          <p:cNvPr id="11" name="Pfeil nach rechts 10"/>
          <p:cNvSpPr/>
          <p:nvPr/>
        </p:nvSpPr>
        <p:spPr>
          <a:xfrm>
            <a:off x="7439025" y="4143375"/>
            <a:ext cx="1184275" cy="2785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2268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2BEAA251-2455-2146-BC42-69B37E29E5F5}"/>
              </a:ext>
            </a:extLst>
          </p:cNvPr>
          <p:cNvSpPr>
            <a:spLocks noGrp="1"/>
          </p:cNvSpPr>
          <p:nvPr>
            <p:ph type="dt" sz="half" idx="10"/>
          </p:nvPr>
        </p:nvSpPr>
        <p:spPr/>
        <p:txBody>
          <a:bodyPr/>
          <a:lstStyle/>
          <a:p>
            <a:fld id="{2EF515BC-78A1-0142-9F7B-A568315A6476}" type="datetime1">
              <a:rPr lang="de-DE" smtClean="0"/>
              <a:t>15.09.2019</a:t>
            </a:fld>
            <a:endParaRPr lang="de-DE"/>
          </a:p>
        </p:txBody>
      </p:sp>
      <p:sp>
        <p:nvSpPr>
          <p:cNvPr id="4" name="Foliennummernplatzhalter 3">
            <a:extLst>
              <a:ext uri="{FF2B5EF4-FFF2-40B4-BE49-F238E27FC236}">
                <a16:creationId xmlns="" xmlns:a16="http://schemas.microsoft.com/office/drawing/2014/main" id="{1098D7D7-3CB4-304F-9336-F27E483A60AA}"/>
              </a:ext>
            </a:extLst>
          </p:cNvPr>
          <p:cNvSpPr>
            <a:spLocks noGrp="1"/>
          </p:cNvSpPr>
          <p:nvPr>
            <p:ph type="sldNum" sz="quarter" idx="12"/>
          </p:nvPr>
        </p:nvSpPr>
        <p:spPr/>
        <p:txBody>
          <a:bodyPr/>
          <a:lstStyle/>
          <a:p>
            <a:fld id="{367367EC-CB69-7F43-838C-8C634005BA32}" type="slidenum">
              <a:rPr lang="de-DE" smtClean="0"/>
              <a:t>14</a:t>
            </a:fld>
            <a:endParaRPr lang="de-DE"/>
          </a:p>
        </p:txBody>
      </p:sp>
      <p:sp>
        <p:nvSpPr>
          <p:cNvPr id="5" name="Fußzeilenplatzhalter 4">
            <a:extLst>
              <a:ext uri="{FF2B5EF4-FFF2-40B4-BE49-F238E27FC236}">
                <a16:creationId xmlns="" xmlns:a16="http://schemas.microsoft.com/office/drawing/2014/main" id="{9AE4A4A7-1D39-0944-BF5E-2457DCFEAA28}"/>
              </a:ext>
            </a:extLst>
          </p:cNvPr>
          <p:cNvSpPr>
            <a:spLocks noGrp="1"/>
          </p:cNvSpPr>
          <p:nvPr>
            <p:ph type="ftr" sz="quarter" idx="14"/>
          </p:nvPr>
        </p:nvSpPr>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6" name="Titel 5">
            <a:extLst>
              <a:ext uri="{FF2B5EF4-FFF2-40B4-BE49-F238E27FC236}">
                <a16:creationId xmlns="" xmlns:a16="http://schemas.microsoft.com/office/drawing/2014/main" id="{6AF0EAB9-9EC3-6F48-B1FF-D2EE27203BC5}"/>
              </a:ext>
            </a:extLst>
          </p:cNvPr>
          <p:cNvSpPr>
            <a:spLocks noGrp="1"/>
          </p:cNvSpPr>
          <p:nvPr>
            <p:ph type="title"/>
          </p:nvPr>
        </p:nvSpPr>
        <p:spPr/>
        <p:txBody>
          <a:bodyPr/>
          <a:lstStyle/>
          <a:p>
            <a:r>
              <a:rPr lang="de-DE" dirty="0">
                <a:sym typeface="Arial Bold" charset="0"/>
              </a:rPr>
              <a:t>Gründung einer kommunalen Wohnungsgesellschaft: </a:t>
            </a:r>
            <a:br>
              <a:rPr lang="de-DE" dirty="0">
                <a:sym typeface="Arial Bold" charset="0"/>
              </a:rPr>
            </a:br>
            <a:r>
              <a:rPr lang="de-DE" dirty="0">
                <a:sym typeface="Arial Bold" charset="0"/>
              </a:rPr>
              <a:t>Analyse und strategische Alternativen</a:t>
            </a:r>
            <a:endParaRPr lang="de-DE" dirty="0"/>
          </a:p>
        </p:txBody>
      </p:sp>
      <p:graphicFrame>
        <p:nvGraphicFramePr>
          <p:cNvPr id="7" name="Inhaltsplatzhalter 4">
            <a:extLst>
              <a:ext uri="{FF2B5EF4-FFF2-40B4-BE49-F238E27FC236}">
                <a16:creationId xmlns:a16="http://schemas.microsoft.com/office/drawing/2014/main" xmlns="" id="{06E282E1-D99B-4239-9BF4-04AA547BC040}"/>
              </a:ext>
            </a:extLst>
          </p:cNvPr>
          <p:cNvGraphicFramePr>
            <a:graphicFrameLocks noGrp="1"/>
          </p:cNvGraphicFramePr>
          <p:nvPr>
            <p:ph sz="half" idx="1"/>
            <p:extLst>
              <p:ext uri="{D42A27DB-BD31-4B8C-83A1-F6EECF244321}">
                <p14:modId xmlns:p14="http://schemas.microsoft.com/office/powerpoint/2010/main" val="3745612922"/>
              </p:ext>
            </p:extLst>
          </p:nvPr>
        </p:nvGraphicFramePr>
        <p:xfrm>
          <a:off x="603250" y="1981200"/>
          <a:ext cx="9417050" cy="4375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754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2BEAA251-2455-2146-BC42-69B37E29E5F5}"/>
              </a:ext>
            </a:extLst>
          </p:cNvPr>
          <p:cNvSpPr>
            <a:spLocks noGrp="1"/>
          </p:cNvSpPr>
          <p:nvPr>
            <p:ph type="dt" sz="half" idx="10"/>
          </p:nvPr>
        </p:nvSpPr>
        <p:spPr/>
        <p:txBody>
          <a:bodyPr/>
          <a:lstStyle/>
          <a:p>
            <a:fld id="{2EF515BC-78A1-0142-9F7B-A568315A6476}" type="datetime1">
              <a:rPr lang="de-DE" smtClean="0"/>
              <a:t>15.09.2019</a:t>
            </a:fld>
            <a:endParaRPr lang="de-DE"/>
          </a:p>
        </p:txBody>
      </p:sp>
      <p:sp>
        <p:nvSpPr>
          <p:cNvPr id="4" name="Foliennummernplatzhalter 3">
            <a:extLst>
              <a:ext uri="{FF2B5EF4-FFF2-40B4-BE49-F238E27FC236}">
                <a16:creationId xmlns="" xmlns:a16="http://schemas.microsoft.com/office/drawing/2014/main" id="{1098D7D7-3CB4-304F-9336-F27E483A60AA}"/>
              </a:ext>
            </a:extLst>
          </p:cNvPr>
          <p:cNvSpPr>
            <a:spLocks noGrp="1"/>
          </p:cNvSpPr>
          <p:nvPr>
            <p:ph type="sldNum" sz="quarter" idx="12"/>
          </p:nvPr>
        </p:nvSpPr>
        <p:spPr/>
        <p:txBody>
          <a:bodyPr/>
          <a:lstStyle/>
          <a:p>
            <a:fld id="{367367EC-CB69-7F43-838C-8C634005BA32}" type="slidenum">
              <a:rPr lang="de-DE" smtClean="0"/>
              <a:t>15</a:t>
            </a:fld>
            <a:endParaRPr lang="de-DE"/>
          </a:p>
        </p:txBody>
      </p:sp>
      <p:sp>
        <p:nvSpPr>
          <p:cNvPr id="5" name="Fußzeilenplatzhalter 4">
            <a:extLst>
              <a:ext uri="{FF2B5EF4-FFF2-40B4-BE49-F238E27FC236}">
                <a16:creationId xmlns="" xmlns:a16="http://schemas.microsoft.com/office/drawing/2014/main" id="{9AE4A4A7-1D39-0944-BF5E-2457DCFEAA28}"/>
              </a:ext>
            </a:extLst>
          </p:cNvPr>
          <p:cNvSpPr>
            <a:spLocks noGrp="1"/>
          </p:cNvSpPr>
          <p:nvPr>
            <p:ph type="ftr" sz="quarter" idx="14"/>
          </p:nvPr>
        </p:nvSpPr>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6" name="Titel 5">
            <a:extLst>
              <a:ext uri="{FF2B5EF4-FFF2-40B4-BE49-F238E27FC236}">
                <a16:creationId xmlns="" xmlns:a16="http://schemas.microsoft.com/office/drawing/2014/main" id="{6AF0EAB9-9EC3-6F48-B1FF-D2EE27203BC5}"/>
              </a:ext>
            </a:extLst>
          </p:cNvPr>
          <p:cNvSpPr>
            <a:spLocks noGrp="1"/>
          </p:cNvSpPr>
          <p:nvPr>
            <p:ph type="title"/>
          </p:nvPr>
        </p:nvSpPr>
        <p:spPr/>
        <p:txBody>
          <a:bodyPr/>
          <a:lstStyle/>
          <a:p>
            <a:r>
              <a:rPr lang="de-DE" dirty="0">
                <a:sym typeface="Arial Bold" charset="0"/>
              </a:rPr>
              <a:t>Analysephase: Wesentliche Fragestellungen</a:t>
            </a:r>
            <a:endParaRPr lang="de-DE" dirty="0"/>
          </a:p>
        </p:txBody>
      </p:sp>
      <p:graphicFrame>
        <p:nvGraphicFramePr>
          <p:cNvPr id="7" name="Inhaltsplatzhalter 4">
            <a:extLst>
              <a:ext uri="{FF2B5EF4-FFF2-40B4-BE49-F238E27FC236}">
                <a16:creationId xmlns:a16="http://schemas.microsoft.com/office/drawing/2014/main" xmlns="" id="{2573B814-7407-4ED0-81EE-353B59EDE315}"/>
              </a:ext>
            </a:extLst>
          </p:cNvPr>
          <p:cNvGraphicFramePr>
            <a:graphicFrameLocks noGrp="1"/>
          </p:cNvGraphicFramePr>
          <p:nvPr>
            <p:ph sz="half" idx="1"/>
            <p:extLst>
              <p:ext uri="{D42A27DB-BD31-4B8C-83A1-F6EECF244321}">
                <p14:modId xmlns:p14="http://schemas.microsoft.com/office/powerpoint/2010/main" val="1508453324"/>
              </p:ext>
            </p:extLst>
          </p:nvPr>
        </p:nvGraphicFramePr>
        <p:xfrm>
          <a:off x="603250" y="2189163"/>
          <a:ext cx="9417050" cy="3863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015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2BEAA251-2455-2146-BC42-69B37E29E5F5}"/>
              </a:ext>
            </a:extLst>
          </p:cNvPr>
          <p:cNvSpPr>
            <a:spLocks noGrp="1"/>
          </p:cNvSpPr>
          <p:nvPr>
            <p:ph type="dt" sz="half" idx="10"/>
          </p:nvPr>
        </p:nvSpPr>
        <p:spPr/>
        <p:txBody>
          <a:bodyPr/>
          <a:lstStyle/>
          <a:p>
            <a:fld id="{2EF515BC-78A1-0142-9F7B-A568315A6476}" type="datetime1">
              <a:rPr lang="de-DE" smtClean="0"/>
              <a:t>15.09.2019</a:t>
            </a:fld>
            <a:endParaRPr lang="de-DE"/>
          </a:p>
        </p:txBody>
      </p:sp>
      <p:sp>
        <p:nvSpPr>
          <p:cNvPr id="4" name="Foliennummernplatzhalter 3">
            <a:extLst>
              <a:ext uri="{FF2B5EF4-FFF2-40B4-BE49-F238E27FC236}">
                <a16:creationId xmlns="" xmlns:a16="http://schemas.microsoft.com/office/drawing/2014/main" id="{1098D7D7-3CB4-304F-9336-F27E483A60AA}"/>
              </a:ext>
            </a:extLst>
          </p:cNvPr>
          <p:cNvSpPr>
            <a:spLocks noGrp="1"/>
          </p:cNvSpPr>
          <p:nvPr>
            <p:ph type="sldNum" sz="quarter" idx="12"/>
          </p:nvPr>
        </p:nvSpPr>
        <p:spPr/>
        <p:txBody>
          <a:bodyPr/>
          <a:lstStyle/>
          <a:p>
            <a:fld id="{367367EC-CB69-7F43-838C-8C634005BA32}" type="slidenum">
              <a:rPr lang="de-DE" smtClean="0"/>
              <a:t>16</a:t>
            </a:fld>
            <a:endParaRPr lang="de-DE"/>
          </a:p>
        </p:txBody>
      </p:sp>
      <p:sp>
        <p:nvSpPr>
          <p:cNvPr id="5" name="Fußzeilenplatzhalter 4">
            <a:extLst>
              <a:ext uri="{FF2B5EF4-FFF2-40B4-BE49-F238E27FC236}">
                <a16:creationId xmlns="" xmlns:a16="http://schemas.microsoft.com/office/drawing/2014/main" id="{9AE4A4A7-1D39-0944-BF5E-2457DCFEAA28}"/>
              </a:ext>
            </a:extLst>
          </p:cNvPr>
          <p:cNvSpPr>
            <a:spLocks noGrp="1"/>
          </p:cNvSpPr>
          <p:nvPr>
            <p:ph type="ftr" sz="quarter" idx="14"/>
          </p:nvPr>
        </p:nvSpPr>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6" name="Titel 5">
            <a:extLst>
              <a:ext uri="{FF2B5EF4-FFF2-40B4-BE49-F238E27FC236}">
                <a16:creationId xmlns="" xmlns:a16="http://schemas.microsoft.com/office/drawing/2014/main" id="{6AF0EAB9-9EC3-6F48-B1FF-D2EE27203BC5}"/>
              </a:ext>
            </a:extLst>
          </p:cNvPr>
          <p:cNvSpPr>
            <a:spLocks noGrp="1"/>
          </p:cNvSpPr>
          <p:nvPr>
            <p:ph type="title"/>
          </p:nvPr>
        </p:nvSpPr>
        <p:spPr/>
        <p:txBody>
          <a:bodyPr/>
          <a:lstStyle/>
          <a:p>
            <a:r>
              <a:rPr lang="de-DE" dirty="0">
                <a:sym typeface="Arial Bold" charset="0"/>
              </a:rPr>
              <a:t>Entscheidungsphase: </a:t>
            </a:r>
            <a:r>
              <a:rPr lang="de-DE" dirty="0" smtClean="0">
                <a:sym typeface="Arial Bold" charset="0"/>
              </a:rPr>
              <a:t/>
            </a:r>
            <a:br>
              <a:rPr lang="de-DE" dirty="0" smtClean="0">
                <a:sym typeface="Arial Bold" charset="0"/>
              </a:rPr>
            </a:br>
            <a:r>
              <a:rPr lang="de-DE" dirty="0" smtClean="0">
                <a:sym typeface="Arial Bold" charset="0"/>
              </a:rPr>
              <a:t>Wesentliche </a:t>
            </a:r>
            <a:r>
              <a:rPr lang="de-DE" dirty="0">
                <a:sym typeface="Arial Bold" charset="0"/>
              </a:rPr>
              <a:t>Festlegungen</a:t>
            </a:r>
            <a:endParaRPr lang="de-DE" dirty="0"/>
          </a:p>
        </p:txBody>
      </p:sp>
      <p:graphicFrame>
        <p:nvGraphicFramePr>
          <p:cNvPr id="7" name="Inhaltsplatzhalter 4">
            <a:extLst>
              <a:ext uri="{FF2B5EF4-FFF2-40B4-BE49-F238E27FC236}">
                <a16:creationId xmlns:a16="http://schemas.microsoft.com/office/drawing/2014/main" xmlns="" id="{7171C859-9B0A-4729-BE00-F22816D6514B}"/>
              </a:ext>
            </a:extLst>
          </p:cNvPr>
          <p:cNvGraphicFramePr>
            <a:graphicFrameLocks noGrp="1"/>
          </p:cNvGraphicFramePr>
          <p:nvPr>
            <p:ph sz="half" idx="1"/>
            <p:extLst>
              <p:ext uri="{D42A27DB-BD31-4B8C-83A1-F6EECF244321}">
                <p14:modId xmlns:p14="http://schemas.microsoft.com/office/powerpoint/2010/main" val="3462666267"/>
              </p:ext>
            </p:extLst>
          </p:nvPr>
        </p:nvGraphicFramePr>
        <p:xfrm>
          <a:off x="603250" y="2189163"/>
          <a:ext cx="9417050" cy="3863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926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sz="half" idx="1"/>
            <p:extLst>
              <p:ext uri="{D42A27DB-BD31-4B8C-83A1-F6EECF244321}">
                <p14:modId xmlns:p14="http://schemas.microsoft.com/office/powerpoint/2010/main" val="863331437"/>
              </p:ext>
            </p:extLst>
          </p:nvPr>
        </p:nvGraphicFramePr>
        <p:xfrm>
          <a:off x="603250" y="2189163"/>
          <a:ext cx="9417050" cy="3863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umsplatzhalter 2">
            <a:extLst>
              <a:ext uri="{FF2B5EF4-FFF2-40B4-BE49-F238E27FC236}">
                <a16:creationId xmlns="" xmlns:a16="http://schemas.microsoft.com/office/drawing/2014/main" id="{2BEAA251-2455-2146-BC42-69B37E29E5F5}"/>
              </a:ext>
            </a:extLst>
          </p:cNvPr>
          <p:cNvSpPr>
            <a:spLocks noGrp="1"/>
          </p:cNvSpPr>
          <p:nvPr>
            <p:ph type="dt" sz="half" idx="10"/>
          </p:nvPr>
        </p:nvSpPr>
        <p:spPr/>
        <p:txBody>
          <a:bodyPr/>
          <a:lstStyle/>
          <a:p>
            <a:fld id="{2EF515BC-78A1-0142-9F7B-A568315A6476}" type="datetime1">
              <a:rPr lang="de-DE" smtClean="0"/>
              <a:t>15.09.2019</a:t>
            </a:fld>
            <a:endParaRPr lang="de-DE"/>
          </a:p>
        </p:txBody>
      </p:sp>
      <p:sp>
        <p:nvSpPr>
          <p:cNvPr id="4" name="Foliennummernplatzhalter 3">
            <a:extLst>
              <a:ext uri="{FF2B5EF4-FFF2-40B4-BE49-F238E27FC236}">
                <a16:creationId xmlns="" xmlns:a16="http://schemas.microsoft.com/office/drawing/2014/main" id="{1098D7D7-3CB4-304F-9336-F27E483A60AA}"/>
              </a:ext>
            </a:extLst>
          </p:cNvPr>
          <p:cNvSpPr>
            <a:spLocks noGrp="1"/>
          </p:cNvSpPr>
          <p:nvPr>
            <p:ph type="sldNum" sz="quarter" idx="12"/>
          </p:nvPr>
        </p:nvSpPr>
        <p:spPr/>
        <p:txBody>
          <a:bodyPr/>
          <a:lstStyle/>
          <a:p>
            <a:fld id="{367367EC-CB69-7F43-838C-8C634005BA32}" type="slidenum">
              <a:rPr lang="de-DE" smtClean="0"/>
              <a:t>17</a:t>
            </a:fld>
            <a:endParaRPr lang="de-DE"/>
          </a:p>
        </p:txBody>
      </p:sp>
      <p:sp>
        <p:nvSpPr>
          <p:cNvPr id="5" name="Fußzeilenplatzhalter 4">
            <a:extLst>
              <a:ext uri="{FF2B5EF4-FFF2-40B4-BE49-F238E27FC236}">
                <a16:creationId xmlns="" xmlns:a16="http://schemas.microsoft.com/office/drawing/2014/main" id="{9AE4A4A7-1D39-0944-BF5E-2457DCFEAA28}"/>
              </a:ext>
            </a:extLst>
          </p:cNvPr>
          <p:cNvSpPr>
            <a:spLocks noGrp="1"/>
          </p:cNvSpPr>
          <p:nvPr>
            <p:ph type="ftr" sz="quarter" idx="14"/>
          </p:nvPr>
        </p:nvSpPr>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6" name="Titel 5">
            <a:extLst>
              <a:ext uri="{FF2B5EF4-FFF2-40B4-BE49-F238E27FC236}">
                <a16:creationId xmlns="" xmlns:a16="http://schemas.microsoft.com/office/drawing/2014/main" id="{6AF0EAB9-9EC3-6F48-B1FF-D2EE27203BC5}"/>
              </a:ext>
            </a:extLst>
          </p:cNvPr>
          <p:cNvSpPr>
            <a:spLocks noGrp="1"/>
          </p:cNvSpPr>
          <p:nvPr>
            <p:ph type="title"/>
          </p:nvPr>
        </p:nvSpPr>
        <p:spPr/>
        <p:txBody>
          <a:bodyPr/>
          <a:lstStyle/>
          <a:p>
            <a:r>
              <a:rPr lang="de-DE" dirty="0">
                <a:sym typeface="Arial Bold" charset="0"/>
              </a:rPr>
              <a:t>Umsetzungsphase</a:t>
            </a:r>
            <a:endParaRPr lang="de-DE" dirty="0"/>
          </a:p>
        </p:txBody>
      </p:sp>
    </p:spTree>
    <p:extLst>
      <p:ext uri="{BB962C8B-B14F-4D97-AF65-F5344CB8AC3E}">
        <p14:creationId xmlns:p14="http://schemas.microsoft.com/office/powerpoint/2010/main" val="1833947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AAC77CD8-197E-E140-B9F5-3CFFDADE85D2}"/>
              </a:ext>
            </a:extLst>
          </p:cNvPr>
          <p:cNvSpPr>
            <a:spLocks noGrp="1"/>
          </p:cNvSpPr>
          <p:nvPr>
            <p:ph type="body" sz="quarter" idx="11"/>
          </p:nvPr>
        </p:nvSpPr>
        <p:spPr/>
        <p:txBody>
          <a:bodyPr/>
          <a:lstStyle/>
          <a:p>
            <a:r>
              <a:rPr lang="de-DE" dirty="0" smtClean="0"/>
              <a:t>Zusammengefasst…</a:t>
            </a:r>
            <a:endParaRPr lang="de-DE" dirty="0"/>
          </a:p>
        </p:txBody>
      </p:sp>
    </p:spTree>
    <p:extLst>
      <p:ext uri="{BB962C8B-B14F-4D97-AF65-F5344CB8AC3E}">
        <p14:creationId xmlns:p14="http://schemas.microsoft.com/office/powerpoint/2010/main" val="2221057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 xmlns:a16="http://schemas.microsoft.com/office/drawing/2014/main" id="{2BEAA251-2455-2146-BC42-69B37E29E5F5}"/>
              </a:ext>
            </a:extLst>
          </p:cNvPr>
          <p:cNvSpPr>
            <a:spLocks noGrp="1"/>
          </p:cNvSpPr>
          <p:nvPr>
            <p:ph type="dt" sz="half" idx="10"/>
          </p:nvPr>
        </p:nvSpPr>
        <p:spPr/>
        <p:txBody>
          <a:bodyPr/>
          <a:lstStyle/>
          <a:p>
            <a:fld id="{2EF515BC-78A1-0142-9F7B-A568315A6476}" type="datetime1">
              <a:rPr lang="de-DE" smtClean="0"/>
              <a:t>15.09.2019</a:t>
            </a:fld>
            <a:endParaRPr lang="de-DE"/>
          </a:p>
        </p:txBody>
      </p:sp>
      <p:sp>
        <p:nvSpPr>
          <p:cNvPr id="4" name="Foliennummernplatzhalter 3">
            <a:extLst>
              <a:ext uri="{FF2B5EF4-FFF2-40B4-BE49-F238E27FC236}">
                <a16:creationId xmlns="" xmlns:a16="http://schemas.microsoft.com/office/drawing/2014/main" id="{1098D7D7-3CB4-304F-9336-F27E483A60AA}"/>
              </a:ext>
            </a:extLst>
          </p:cNvPr>
          <p:cNvSpPr>
            <a:spLocks noGrp="1"/>
          </p:cNvSpPr>
          <p:nvPr>
            <p:ph type="sldNum" sz="quarter" idx="12"/>
          </p:nvPr>
        </p:nvSpPr>
        <p:spPr/>
        <p:txBody>
          <a:bodyPr/>
          <a:lstStyle/>
          <a:p>
            <a:fld id="{367367EC-CB69-7F43-838C-8C634005BA32}" type="slidenum">
              <a:rPr lang="de-DE" smtClean="0"/>
              <a:t>19</a:t>
            </a:fld>
            <a:endParaRPr lang="de-DE"/>
          </a:p>
        </p:txBody>
      </p:sp>
      <p:sp>
        <p:nvSpPr>
          <p:cNvPr id="5" name="Fußzeilenplatzhalter 4">
            <a:extLst>
              <a:ext uri="{FF2B5EF4-FFF2-40B4-BE49-F238E27FC236}">
                <a16:creationId xmlns="" xmlns:a16="http://schemas.microsoft.com/office/drawing/2014/main" id="{9AE4A4A7-1D39-0944-BF5E-2457DCFEAA28}"/>
              </a:ext>
            </a:extLst>
          </p:cNvPr>
          <p:cNvSpPr>
            <a:spLocks noGrp="1"/>
          </p:cNvSpPr>
          <p:nvPr>
            <p:ph type="ftr" sz="quarter" idx="14"/>
          </p:nvPr>
        </p:nvSpPr>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6" name="Titel 5">
            <a:extLst>
              <a:ext uri="{FF2B5EF4-FFF2-40B4-BE49-F238E27FC236}">
                <a16:creationId xmlns="" xmlns:a16="http://schemas.microsoft.com/office/drawing/2014/main" id="{6AF0EAB9-9EC3-6F48-B1FF-D2EE27203BC5}"/>
              </a:ext>
            </a:extLst>
          </p:cNvPr>
          <p:cNvSpPr>
            <a:spLocks noGrp="1"/>
          </p:cNvSpPr>
          <p:nvPr>
            <p:ph type="title"/>
          </p:nvPr>
        </p:nvSpPr>
        <p:spPr/>
        <p:txBody>
          <a:bodyPr/>
          <a:lstStyle/>
          <a:p>
            <a:r>
              <a:rPr lang="de-DE" dirty="0"/>
              <a:t>Erfolgsfaktoren der Gründung kommunaler Wohnungsunternehmen</a:t>
            </a:r>
          </a:p>
        </p:txBody>
      </p:sp>
      <p:grpSp>
        <p:nvGrpSpPr>
          <p:cNvPr id="139" name="Gruppieren 138"/>
          <p:cNvGrpSpPr/>
          <p:nvPr/>
        </p:nvGrpSpPr>
        <p:grpSpPr>
          <a:xfrm>
            <a:off x="2655080" y="1955891"/>
            <a:ext cx="6174595" cy="4231851"/>
            <a:chOff x="3615961" y="2825552"/>
            <a:chExt cx="14840735" cy="9999441"/>
          </a:xfrm>
        </p:grpSpPr>
        <p:grpSp>
          <p:nvGrpSpPr>
            <p:cNvPr id="140" name="Gruppieren 139"/>
            <p:cNvGrpSpPr>
              <a:grpSpLocks noChangeAspect="1"/>
            </p:cNvGrpSpPr>
            <p:nvPr/>
          </p:nvGrpSpPr>
          <p:grpSpPr>
            <a:xfrm>
              <a:off x="9723526" y="9631389"/>
              <a:ext cx="2520000" cy="2520000"/>
              <a:chOff x="10505027" y="9366653"/>
              <a:chExt cx="3270591" cy="3132000"/>
            </a:xfrm>
          </p:grpSpPr>
          <p:sp>
            <p:nvSpPr>
              <p:cNvPr id="200" name="Ellipse 199"/>
              <p:cNvSpPr/>
              <p:nvPr/>
            </p:nvSpPr>
            <p:spPr bwMode="gray">
              <a:xfrm>
                <a:off x="10505027" y="9366653"/>
                <a:ext cx="3270591" cy="3132000"/>
              </a:xfrm>
              <a:prstGeom prst="ellipse">
                <a:avLst/>
              </a:prstGeom>
              <a:solidFill>
                <a:sysClr val="window" lastClr="FFFFFF">
                  <a:lumMod val="95000"/>
                </a:sysClr>
              </a:solidFill>
              <a:ln w="22225" cap="flat" cmpd="sng" algn="ctr">
                <a:noFill/>
                <a:prstDash val="dash"/>
              </a:ln>
              <a:effectLst/>
            </p:spPr>
            <p:txBody>
              <a:bodyPr lIns="36000" tIns="36000" rIns="36000" bIns="36000" rtlCol="0" anchor="ctr"/>
              <a:lstStyle/>
              <a:p>
                <a:pPr marL="0" marR="0" lvl="0" indent="0"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201" name="Gruppieren 200"/>
              <p:cNvGrpSpPr/>
              <p:nvPr/>
            </p:nvGrpSpPr>
            <p:grpSpPr>
              <a:xfrm>
                <a:off x="11629579" y="10386392"/>
                <a:ext cx="969807" cy="806663"/>
                <a:chOff x="10910491" y="10655283"/>
                <a:chExt cx="969807" cy="806663"/>
              </a:xfrm>
            </p:grpSpPr>
            <p:sp>
              <p:nvSpPr>
                <p:cNvPr id="202" name="Freeform 21"/>
                <p:cNvSpPr>
                  <a:spLocks/>
                </p:cNvSpPr>
                <p:nvPr/>
              </p:nvSpPr>
              <p:spPr bwMode="gray">
                <a:xfrm>
                  <a:off x="11121053" y="10918750"/>
                  <a:ext cx="472672" cy="543196"/>
                </a:xfrm>
                <a:custGeom>
                  <a:avLst/>
                  <a:gdLst>
                    <a:gd name="T0" fmla="*/ 175 w 237"/>
                    <a:gd name="T1" fmla="*/ 191 h 271"/>
                    <a:gd name="T2" fmla="*/ 130 w 237"/>
                    <a:gd name="T3" fmla="*/ 145 h 271"/>
                    <a:gd name="T4" fmla="*/ 145 w 237"/>
                    <a:gd name="T5" fmla="*/ 110 h 271"/>
                    <a:gd name="T6" fmla="*/ 157 w 237"/>
                    <a:gd name="T7" fmla="*/ 86 h 271"/>
                    <a:gd name="T8" fmla="*/ 153 w 237"/>
                    <a:gd name="T9" fmla="*/ 73 h 271"/>
                    <a:gd name="T10" fmla="*/ 156 w 237"/>
                    <a:gd name="T11" fmla="*/ 49 h 271"/>
                    <a:gd name="T12" fmla="*/ 101 w 237"/>
                    <a:gd name="T13" fmla="*/ 0 h 271"/>
                    <a:gd name="T14" fmla="*/ 46 w 237"/>
                    <a:gd name="T15" fmla="*/ 49 h 271"/>
                    <a:gd name="T16" fmla="*/ 50 w 237"/>
                    <a:gd name="T17" fmla="*/ 73 h 271"/>
                    <a:gd name="T18" fmla="*/ 46 w 237"/>
                    <a:gd name="T19" fmla="*/ 86 h 271"/>
                    <a:gd name="T20" fmla="*/ 58 w 237"/>
                    <a:gd name="T21" fmla="*/ 110 h 271"/>
                    <a:gd name="T22" fmla="*/ 73 w 237"/>
                    <a:gd name="T23" fmla="*/ 145 h 271"/>
                    <a:gd name="T24" fmla="*/ 28 w 237"/>
                    <a:gd name="T25" fmla="*/ 191 h 271"/>
                    <a:gd name="T26" fmla="*/ 0 w 237"/>
                    <a:gd name="T27" fmla="*/ 215 h 271"/>
                    <a:gd name="T28" fmla="*/ 0 w 237"/>
                    <a:gd name="T29" fmla="*/ 271 h 271"/>
                    <a:gd name="T30" fmla="*/ 237 w 237"/>
                    <a:gd name="T31" fmla="*/ 271 h 271"/>
                    <a:gd name="T32" fmla="*/ 237 w 237"/>
                    <a:gd name="T33" fmla="*/ 229 h 271"/>
                    <a:gd name="T34" fmla="*/ 175 w 237"/>
                    <a:gd name="T35" fmla="*/ 19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7" h="271">
                      <a:moveTo>
                        <a:pt x="175" y="191"/>
                      </a:moveTo>
                      <a:cubicBezTo>
                        <a:pt x="141" y="178"/>
                        <a:pt x="130" y="167"/>
                        <a:pt x="130" y="145"/>
                      </a:cubicBezTo>
                      <a:cubicBezTo>
                        <a:pt x="130" y="130"/>
                        <a:pt x="140" y="135"/>
                        <a:pt x="145" y="110"/>
                      </a:cubicBezTo>
                      <a:cubicBezTo>
                        <a:pt x="146" y="99"/>
                        <a:pt x="156" y="110"/>
                        <a:pt x="157" y="86"/>
                      </a:cubicBezTo>
                      <a:cubicBezTo>
                        <a:pt x="157" y="76"/>
                        <a:pt x="153" y="73"/>
                        <a:pt x="153" y="73"/>
                      </a:cubicBezTo>
                      <a:cubicBezTo>
                        <a:pt x="153" y="73"/>
                        <a:pt x="155" y="60"/>
                        <a:pt x="156" y="49"/>
                      </a:cubicBezTo>
                      <a:cubicBezTo>
                        <a:pt x="157" y="35"/>
                        <a:pt x="149" y="0"/>
                        <a:pt x="101" y="0"/>
                      </a:cubicBezTo>
                      <a:cubicBezTo>
                        <a:pt x="54" y="0"/>
                        <a:pt x="46" y="35"/>
                        <a:pt x="46" y="49"/>
                      </a:cubicBezTo>
                      <a:cubicBezTo>
                        <a:pt x="48" y="60"/>
                        <a:pt x="50" y="73"/>
                        <a:pt x="50" y="73"/>
                      </a:cubicBezTo>
                      <a:cubicBezTo>
                        <a:pt x="50" y="73"/>
                        <a:pt x="46" y="76"/>
                        <a:pt x="46" y="86"/>
                      </a:cubicBezTo>
                      <a:cubicBezTo>
                        <a:pt x="47" y="110"/>
                        <a:pt x="56" y="99"/>
                        <a:pt x="58" y="110"/>
                      </a:cubicBezTo>
                      <a:cubicBezTo>
                        <a:pt x="62" y="135"/>
                        <a:pt x="73" y="130"/>
                        <a:pt x="73" y="145"/>
                      </a:cubicBezTo>
                      <a:cubicBezTo>
                        <a:pt x="73" y="167"/>
                        <a:pt x="62" y="178"/>
                        <a:pt x="28" y="191"/>
                      </a:cubicBezTo>
                      <a:cubicBezTo>
                        <a:pt x="18" y="194"/>
                        <a:pt x="0" y="201"/>
                        <a:pt x="0" y="215"/>
                      </a:cubicBezTo>
                      <a:cubicBezTo>
                        <a:pt x="0" y="271"/>
                        <a:pt x="0" y="271"/>
                        <a:pt x="0" y="271"/>
                      </a:cubicBezTo>
                      <a:cubicBezTo>
                        <a:pt x="237" y="271"/>
                        <a:pt x="237" y="271"/>
                        <a:pt x="237" y="271"/>
                      </a:cubicBezTo>
                      <a:cubicBezTo>
                        <a:pt x="237" y="271"/>
                        <a:pt x="237" y="238"/>
                        <a:pt x="237" y="229"/>
                      </a:cubicBezTo>
                      <a:cubicBezTo>
                        <a:pt x="237" y="216"/>
                        <a:pt x="209" y="204"/>
                        <a:pt x="175" y="191"/>
                      </a:cubicBezTo>
                      <a:close/>
                    </a:path>
                  </a:pathLst>
                </a:custGeom>
                <a:solidFill>
                  <a:srgbClr val="1F497D">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203" name="Freeform 21"/>
                <p:cNvSpPr>
                  <a:spLocks/>
                </p:cNvSpPr>
                <p:nvPr/>
              </p:nvSpPr>
              <p:spPr bwMode="gray">
                <a:xfrm>
                  <a:off x="11500366" y="10996829"/>
                  <a:ext cx="293847" cy="465117"/>
                </a:xfrm>
                <a:custGeom>
                  <a:avLst/>
                  <a:gdLst>
                    <a:gd name="T0" fmla="*/ 97 w 147"/>
                    <a:gd name="T1" fmla="*/ 143 h 232"/>
                    <a:gd name="T2" fmla="*/ 64 w 147"/>
                    <a:gd name="T3" fmla="*/ 109 h 232"/>
                    <a:gd name="T4" fmla="*/ 75 w 147"/>
                    <a:gd name="T5" fmla="*/ 82 h 232"/>
                    <a:gd name="T6" fmla="*/ 84 w 147"/>
                    <a:gd name="T7" fmla="*/ 64 h 232"/>
                    <a:gd name="T8" fmla="*/ 81 w 147"/>
                    <a:gd name="T9" fmla="*/ 55 h 232"/>
                    <a:gd name="T10" fmla="*/ 84 w 147"/>
                    <a:gd name="T11" fmla="*/ 37 h 232"/>
                    <a:gd name="T12" fmla="*/ 42 w 147"/>
                    <a:gd name="T13" fmla="*/ 0 h 232"/>
                    <a:gd name="T14" fmla="*/ 1 w 147"/>
                    <a:gd name="T15" fmla="*/ 37 h 232"/>
                    <a:gd name="T16" fmla="*/ 4 w 147"/>
                    <a:gd name="T17" fmla="*/ 55 h 232"/>
                    <a:gd name="T18" fmla="*/ 0 w 147"/>
                    <a:gd name="T19" fmla="*/ 64 h 232"/>
                    <a:gd name="T20" fmla="*/ 10 w 147"/>
                    <a:gd name="T21" fmla="*/ 82 h 232"/>
                    <a:gd name="T22" fmla="*/ 21 w 147"/>
                    <a:gd name="T23" fmla="*/ 109 h 232"/>
                    <a:gd name="T24" fmla="*/ 7 w 147"/>
                    <a:gd name="T25" fmla="*/ 134 h 232"/>
                    <a:gd name="T26" fmla="*/ 70 w 147"/>
                    <a:gd name="T27" fmla="*/ 187 h 232"/>
                    <a:gd name="T28" fmla="*/ 70 w 147"/>
                    <a:gd name="T29" fmla="*/ 232 h 232"/>
                    <a:gd name="T30" fmla="*/ 147 w 147"/>
                    <a:gd name="T31" fmla="*/ 232 h 232"/>
                    <a:gd name="T32" fmla="*/ 142 w 147"/>
                    <a:gd name="T33" fmla="*/ 168 h 232"/>
                    <a:gd name="T34" fmla="*/ 97 w 147"/>
                    <a:gd name="T35" fmla="*/ 14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232">
                      <a:moveTo>
                        <a:pt x="97" y="143"/>
                      </a:moveTo>
                      <a:cubicBezTo>
                        <a:pt x="72" y="133"/>
                        <a:pt x="64" y="126"/>
                        <a:pt x="64" y="109"/>
                      </a:cubicBezTo>
                      <a:cubicBezTo>
                        <a:pt x="64" y="98"/>
                        <a:pt x="72" y="101"/>
                        <a:pt x="75" y="82"/>
                      </a:cubicBezTo>
                      <a:cubicBezTo>
                        <a:pt x="76" y="74"/>
                        <a:pt x="84" y="82"/>
                        <a:pt x="84" y="64"/>
                      </a:cubicBezTo>
                      <a:cubicBezTo>
                        <a:pt x="84" y="57"/>
                        <a:pt x="81" y="55"/>
                        <a:pt x="81" y="55"/>
                      </a:cubicBezTo>
                      <a:cubicBezTo>
                        <a:pt x="81" y="55"/>
                        <a:pt x="83" y="44"/>
                        <a:pt x="84" y="37"/>
                      </a:cubicBezTo>
                      <a:cubicBezTo>
                        <a:pt x="84" y="27"/>
                        <a:pt x="78" y="0"/>
                        <a:pt x="42" y="0"/>
                      </a:cubicBezTo>
                      <a:cubicBezTo>
                        <a:pt x="8" y="0"/>
                        <a:pt x="0" y="27"/>
                        <a:pt x="1" y="37"/>
                      </a:cubicBezTo>
                      <a:cubicBezTo>
                        <a:pt x="2" y="44"/>
                        <a:pt x="4" y="55"/>
                        <a:pt x="4" y="55"/>
                      </a:cubicBezTo>
                      <a:cubicBezTo>
                        <a:pt x="4" y="55"/>
                        <a:pt x="0" y="57"/>
                        <a:pt x="0" y="64"/>
                      </a:cubicBezTo>
                      <a:cubicBezTo>
                        <a:pt x="2" y="82"/>
                        <a:pt x="8" y="74"/>
                        <a:pt x="10" y="82"/>
                      </a:cubicBezTo>
                      <a:cubicBezTo>
                        <a:pt x="13" y="101"/>
                        <a:pt x="21" y="98"/>
                        <a:pt x="21" y="109"/>
                      </a:cubicBezTo>
                      <a:cubicBezTo>
                        <a:pt x="21" y="120"/>
                        <a:pt x="17" y="128"/>
                        <a:pt x="7" y="134"/>
                      </a:cubicBezTo>
                      <a:cubicBezTo>
                        <a:pt x="62" y="159"/>
                        <a:pt x="70" y="164"/>
                        <a:pt x="70" y="187"/>
                      </a:cubicBezTo>
                      <a:cubicBezTo>
                        <a:pt x="70" y="232"/>
                        <a:pt x="70" y="232"/>
                        <a:pt x="70" y="232"/>
                      </a:cubicBezTo>
                      <a:cubicBezTo>
                        <a:pt x="147" y="232"/>
                        <a:pt x="147" y="232"/>
                        <a:pt x="147" y="232"/>
                      </a:cubicBezTo>
                      <a:cubicBezTo>
                        <a:pt x="147" y="232"/>
                        <a:pt x="146" y="174"/>
                        <a:pt x="142" y="168"/>
                      </a:cubicBezTo>
                      <a:cubicBezTo>
                        <a:pt x="137" y="159"/>
                        <a:pt x="123" y="153"/>
                        <a:pt x="97" y="143"/>
                      </a:cubicBezTo>
                      <a:close/>
                    </a:path>
                  </a:pathLst>
                </a:custGeom>
                <a:solidFill>
                  <a:srgbClr val="1F497D">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204" name="Freeform 21"/>
                <p:cNvSpPr>
                  <a:spLocks/>
                </p:cNvSpPr>
                <p:nvPr/>
              </p:nvSpPr>
              <p:spPr bwMode="gray">
                <a:xfrm>
                  <a:off x="10910491" y="10996829"/>
                  <a:ext cx="291328" cy="465117"/>
                </a:xfrm>
                <a:custGeom>
                  <a:avLst/>
                  <a:gdLst>
                    <a:gd name="T0" fmla="*/ 50 w 146"/>
                    <a:gd name="T1" fmla="*/ 143 h 232"/>
                    <a:gd name="T2" fmla="*/ 83 w 146"/>
                    <a:gd name="T3" fmla="*/ 109 h 232"/>
                    <a:gd name="T4" fmla="*/ 72 w 146"/>
                    <a:gd name="T5" fmla="*/ 82 h 232"/>
                    <a:gd name="T6" fmla="*/ 62 w 146"/>
                    <a:gd name="T7" fmla="*/ 64 h 232"/>
                    <a:gd name="T8" fmla="*/ 66 w 146"/>
                    <a:gd name="T9" fmla="*/ 55 h 232"/>
                    <a:gd name="T10" fmla="*/ 63 w 146"/>
                    <a:gd name="T11" fmla="*/ 37 h 232"/>
                    <a:gd name="T12" fmla="*/ 104 w 146"/>
                    <a:gd name="T13" fmla="*/ 0 h 232"/>
                    <a:gd name="T14" fmla="*/ 146 w 146"/>
                    <a:gd name="T15" fmla="*/ 37 h 232"/>
                    <a:gd name="T16" fmla="*/ 142 w 146"/>
                    <a:gd name="T17" fmla="*/ 55 h 232"/>
                    <a:gd name="T18" fmla="*/ 146 w 146"/>
                    <a:gd name="T19" fmla="*/ 64 h 232"/>
                    <a:gd name="T20" fmla="*/ 137 w 146"/>
                    <a:gd name="T21" fmla="*/ 82 h 232"/>
                    <a:gd name="T22" fmla="*/ 126 w 146"/>
                    <a:gd name="T23" fmla="*/ 109 h 232"/>
                    <a:gd name="T24" fmla="*/ 140 w 146"/>
                    <a:gd name="T25" fmla="*/ 134 h 232"/>
                    <a:gd name="T26" fmla="*/ 77 w 146"/>
                    <a:gd name="T27" fmla="*/ 187 h 232"/>
                    <a:gd name="T28" fmla="*/ 77 w 146"/>
                    <a:gd name="T29" fmla="*/ 232 h 232"/>
                    <a:gd name="T30" fmla="*/ 0 w 146"/>
                    <a:gd name="T31" fmla="*/ 232 h 232"/>
                    <a:gd name="T32" fmla="*/ 5 w 146"/>
                    <a:gd name="T33" fmla="*/ 168 h 232"/>
                    <a:gd name="T34" fmla="*/ 50 w 146"/>
                    <a:gd name="T35" fmla="*/ 14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232">
                      <a:moveTo>
                        <a:pt x="50" y="143"/>
                      </a:moveTo>
                      <a:cubicBezTo>
                        <a:pt x="75" y="133"/>
                        <a:pt x="83" y="126"/>
                        <a:pt x="83" y="109"/>
                      </a:cubicBezTo>
                      <a:cubicBezTo>
                        <a:pt x="83" y="98"/>
                        <a:pt x="75" y="101"/>
                        <a:pt x="72" y="82"/>
                      </a:cubicBezTo>
                      <a:cubicBezTo>
                        <a:pt x="70" y="74"/>
                        <a:pt x="63" y="82"/>
                        <a:pt x="62" y="64"/>
                      </a:cubicBezTo>
                      <a:cubicBezTo>
                        <a:pt x="62" y="57"/>
                        <a:pt x="66" y="55"/>
                        <a:pt x="66" y="55"/>
                      </a:cubicBezTo>
                      <a:cubicBezTo>
                        <a:pt x="66" y="55"/>
                        <a:pt x="64" y="44"/>
                        <a:pt x="63" y="37"/>
                      </a:cubicBezTo>
                      <a:cubicBezTo>
                        <a:pt x="62" y="27"/>
                        <a:pt x="69" y="0"/>
                        <a:pt x="104" y="0"/>
                      </a:cubicBezTo>
                      <a:cubicBezTo>
                        <a:pt x="139" y="0"/>
                        <a:pt x="146" y="27"/>
                        <a:pt x="146" y="37"/>
                      </a:cubicBezTo>
                      <a:cubicBezTo>
                        <a:pt x="145" y="44"/>
                        <a:pt x="142" y="55"/>
                        <a:pt x="142" y="55"/>
                      </a:cubicBezTo>
                      <a:cubicBezTo>
                        <a:pt x="142" y="55"/>
                        <a:pt x="146" y="57"/>
                        <a:pt x="146" y="64"/>
                      </a:cubicBezTo>
                      <a:cubicBezTo>
                        <a:pt x="145" y="82"/>
                        <a:pt x="138" y="74"/>
                        <a:pt x="137" y="82"/>
                      </a:cubicBezTo>
                      <a:cubicBezTo>
                        <a:pt x="134" y="101"/>
                        <a:pt x="126" y="98"/>
                        <a:pt x="126" y="109"/>
                      </a:cubicBezTo>
                      <a:cubicBezTo>
                        <a:pt x="126" y="120"/>
                        <a:pt x="130" y="128"/>
                        <a:pt x="140" y="134"/>
                      </a:cubicBezTo>
                      <a:cubicBezTo>
                        <a:pt x="85" y="159"/>
                        <a:pt x="77" y="164"/>
                        <a:pt x="77" y="187"/>
                      </a:cubicBezTo>
                      <a:cubicBezTo>
                        <a:pt x="77" y="232"/>
                        <a:pt x="77" y="232"/>
                        <a:pt x="77" y="232"/>
                      </a:cubicBezTo>
                      <a:cubicBezTo>
                        <a:pt x="0" y="232"/>
                        <a:pt x="0" y="232"/>
                        <a:pt x="0" y="232"/>
                      </a:cubicBezTo>
                      <a:cubicBezTo>
                        <a:pt x="0" y="232"/>
                        <a:pt x="1" y="174"/>
                        <a:pt x="5" y="168"/>
                      </a:cubicBezTo>
                      <a:cubicBezTo>
                        <a:pt x="10" y="159"/>
                        <a:pt x="24" y="153"/>
                        <a:pt x="50" y="143"/>
                      </a:cubicBezTo>
                      <a:close/>
                    </a:path>
                  </a:pathLst>
                </a:custGeom>
                <a:solidFill>
                  <a:srgbClr val="1F497D">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205" name="Freeform 21"/>
                <p:cNvSpPr>
                  <a:spLocks/>
                </p:cNvSpPr>
                <p:nvPr/>
              </p:nvSpPr>
              <p:spPr bwMode="gray">
                <a:xfrm>
                  <a:off x="11586451" y="10655283"/>
                  <a:ext cx="293847" cy="465117"/>
                </a:xfrm>
                <a:custGeom>
                  <a:avLst/>
                  <a:gdLst>
                    <a:gd name="T0" fmla="*/ 97 w 147"/>
                    <a:gd name="T1" fmla="*/ 143 h 232"/>
                    <a:gd name="T2" fmla="*/ 64 w 147"/>
                    <a:gd name="T3" fmla="*/ 109 h 232"/>
                    <a:gd name="T4" fmla="*/ 75 w 147"/>
                    <a:gd name="T5" fmla="*/ 82 h 232"/>
                    <a:gd name="T6" fmla="*/ 84 w 147"/>
                    <a:gd name="T7" fmla="*/ 64 h 232"/>
                    <a:gd name="T8" fmla="*/ 81 w 147"/>
                    <a:gd name="T9" fmla="*/ 55 h 232"/>
                    <a:gd name="T10" fmla="*/ 84 w 147"/>
                    <a:gd name="T11" fmla="*/ 37 h 232"/>
                    <a:gd name="T12" fmla="*/ 42 w 147"/>
                    <a:gd name="T13" fmla="*/ 0 h 232"/>
                    <a:gd name="T14" fmla="*/ 1 w 147"/>
                    <a:gd name="T15" fmla="*/ 37 h 232"/>
                    <a:gd name="T16" fmla="*/ 4 w 147"/>
                    <a:gd name="T17" fmla="*/ 55 h 232"/>
                    <a:gd name="T18" fmla="*/ 0 w 147"/>
                    <a:gd name="T19" fmla="*/ 64 h 232"/>
                    <a:gd name="T20" fmla="*/ 10 w 147"/>
                    <a:gd name="T21" fmla="*/ 82 h 232"/>
                    <a:gd name="T22" fmla="*/ 21 w 147"/>
                    <a:gd name="T23" fmla="*/ 109 h 232"/>
                    <a:gd name="T24" fmla="*/ 7 w 147"/>
                    <a:gd name="T25" fmla="*/ 134 h 232"/>
                    <a:gd name="T26" fmla="*/ 70 w 147"/>
                    <a:gd name="T27" fmla="*/ 187 h 232"/>
                    <a:gd name="T28" fmla="*/ 70 w 147"/>
                    <a:gd name="T29" fmla="*/ 232 h 232"/>
                    <a:gd name="T30" fmla="*/ 147 w 147"/>
                    <a:gd name="T31" fmla="*/ 232 h 232"/>
                    <a:gd name="T32" fmla="*/ 142 w 147"/>
                    <a:gd name="T33" fmla="*/ 168 h 232"/>
                    <a:gd name="T34" fmla="*/ 97 w 147"/>
                    <a:gd name="T35" fmla="*/ 14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232">
                      <a:moveTo>
                        <a:pt x="97" y="143"/>
                      </a:moveTo>
                      <a:cubicBezTo>
                        <a:pt x="72" y="133"/>
                        <a:pt x="64" y="126"/>
                        <a:pt x="64" y="109"/>
                      </a:cubicBezTo>
                      <a:cubicBezTo>
                        <a:pt x="64" y="98"/>
                        <a:pt x="72" y="101"/>
                        <a:pt x="75" y="82"/>
                      </a:cubicBezTo>
                      <a:cubicBezTo>
                        <a:pt x="76" y="74"/>
                        <a:pt x="84" y="82"/>
                        <a:pt x="84" y="64"/>
                      </a:cubicBezTo>
                      <a:cubicBezTo>
                        <a:pt x="84" y="57"/>
                        <a:pt x="81" y="55"/>
                        <a:pt x="81" y="55"/>
                      </a:cubicBezTo>
                      <a:cubicBezTo>
                        <a:pt x="81" y="55"/>
                        <a:pt x="83" y="44"/>
                        <a:pt x="84" y="37"/>
                      </a:cubicBezTo>
                      <a:cubicBezTo>
                        <a:pt x="84" y="27"/>
                        <a:pt x="78" y="0"/>
                        <a:pt x="42" y="0"/>
                      </a:cubicBezTo>
                      <a:cubicBezTo>
                        <a:pt x="8" y="0"/>
                        <a:pt x="0" y="27"/>
                        <a:pt x="1" y="37"/>
                      </a:cubicBezTo>
                      <a:cubicBezTo>
                        <a:pt x="2" y="44"/>
                        <a:pt x="4" y="55"/>
                        <a:pt x="4" y="55"/>
                      </a:cubicBezTo>
                      <a:cubicBezTo>
                        <a:pt x="4" y="55"/>
                        <a:pt x="0" y="57"/>
                        <a:pt x="0" y="64"/>
                      </a:cubicBezTo>
                      <a:cubicBezTo>
                        <a:pt x="2" y="82"/>
                        <a:pt x="8" y="74"/>
                        <a:pt x="10" y="82"/>
                      </a:cubicBezTo>
                      <a:cubicBezTo>
                        <a:pt x="13" y="101"/>
                        <a:pt x="21" y="98"/>
                        <a:pt x="21" y="109"/>
                      </a:cubicBezTo>
                      <a:cubicBezTo>
                        <a:pt x="21" y="120"/>
                        <a:pt x="17" y="128"/>
                        <a:pt x="7" y="134"/>
                      </a:cubicBezTo>
                      <a:cubicBezTo>
                        <a:pt x="62" y="159"/>
                        <a:pt x="70" y="164"/>
                        <a:pt x="70" y="187"/>
                      </a:cubicBezTo>
                      <a:cubicBezTo>
                        <a:pt x="70" y="232"/>
                        <a:pt x="70" y="232"/>
                        <a:pt x="70" y="232"/>
                      </a:cubicBezTo>
                      <a:cubicBezTo>
                        <a:pt x="147" y="232"/>
                        <a:pt x="147" y="232"/>
                        <a:pt x="147" y="232"/>
                      </a:cubicBezTo>
                      <a:cubicBezTo>
                        <a:pt x="147" y="232"/>
                        <a:pt x="146" y="174"/>
                        <a:pt x="142" y="168"/>
                      </a:cubicBezTo>
                      <a:cubicBezTo>
                        <a:pt x="137" y="159"/>
                        <a:pt x="123" y="153"/>
                        <a:pt x="97" y="143"/>
                      </a:cubicBezTo>
                      <a:close/>
                    </a:path>
                  </a:pathLst>
                </a:custGeom>
                <a:solidFill>
                  <a:srgbClr val="1F497D">
                    <a:lumMod val="7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grpSp>
        </p:grpSp>
        <p:grpSp>
          <p:nvGrpSpPr>
            <p:cNvPr id="141" name="Gruppieren 140"/>
            <p:cNvGrpSpPr>
              <a:grpSpLocks noChangeAspect="1"/>
            </p:cNvGrpSpPr>
            <p:nvPr/>
          </p:nvGrpSpPr>
          <p:grpSpPr>
            <a:xfrm>
              <a:off x="14957087" y="7905994"/>
              <a:ext cx="2520000" cy="2520000"/>
              <a:chOff x="5160000" y="2821690"/>
              <a:chExt cx="1872000" cy="1872000"/>
            </a:xfrm>
          </p:grpSpPr>
          <p:sp>
            <p:nvSpPr>
              <p:cNvPr id="195" name="Ellipse 194"/>
              <p:cNvSpPr/>
              <p:nvPr/>
            </p:nvSpPr>
            <p:spPr bwMode="gray">
              <a:xfrm>
                <a:off x="5160000" y="2821690"/>
                <a:ext cx="1872000" cy="1872000"/>
              </a:xfrm>
              <a:prstGeom prst="ellipse">
                <a:avLst/>
              </a:prstGeom>
              <a:solidFill>
                <a:srgbClr val="4F81BD">
                  <a:lumMod val="50000"/>
                </a:srgbClr>
              </a:solidFill>
              <a:ln w="25400" cap="flat" cmpd="sng" algn="ctr">
                <a:noFill/>
                <a:prstDash val="solid"/>
              </a:ln>
              <a:effectLst/>
            </p:spPr>
            <p:txBody>
              <a:bodyPr lIns="36000" tIns="36000" rIns="36000" bIns="36000" rtlCol="0" anchor="ctr"/>
              <a:lstStyle/>
              <a:p>
                <a:pPr fontAlgn="auto">
                  <a:lnSpc>
                    <a:spcPct val="90000"/>
                  </a:lnSpc>
                  <a:spcBef>
                    <a:spcPts val="0"/>
                  </a:spcBef>
                  <a:spcAft>
                    <a:spcPts val="1000"/>
                  </a:spcAft>
                </a:pPr>
                <a:endParaRPr lang="de-DE" sz="4000" kern="0" dirty="0">
                  <a:solidFill>
                    <a:prstClr val="white"/>
                  </a:solidFill>
                  <a:latin typeface="Calibri"/>
                  <a:ea typeface="+mn-ea"/>
                </a:endParaRPr>
              </a:p>
            </p:txBody>
          </p:sp>
          <p:grpSp>
            <p:nvGrpSpPr>
              <p:cNvPr id="196" name="METRO ICON - hand 4"/>
              <p:cNvGrpSpPr>
                <a:grpSpLocks noChangeAspect="1"/>
              </p:cNvGrpSpPr>
              <p:nvPr/>
            </p:nvGrpSpPr>
            <p:grpSpPr bwMode="gray">
              <a:xfrm>
                <a:off x="5705751" y="3461560"/>
                <a:ext cx="780498" cy="592261"/>
                <a:chOff x="4489829" y="2566656"/>
                <a:chExt cx="604390" cy="458626"/>
              </a:xfrm>
              <a:solidFill>
                <a:sysClr val="window" lastClr="FFFFFF"/>
              </a:solidFill>
            </p:grpSpPr>
            <p:sp>
              <p:nvSpPr>
                <p:cNvPr id="197" name="Freeform 13"/>
                <p:cNvSpPr>
                  <a:spLocks/>
                </p:cNvSpPr>
                <p:nvPr/>
              </p:nvSpPr>
              <p:spPr bwMode="gray">
                <a:xfrm>
                  <a:off x="4489829" y="2566656"/>
                  <a:ext cx="490622" cy="453294"/>
                </a:xfrm>
                <a:custGeom>
                  <a:avLst/>
                  <a:gdLst>
                    <a:gd name="T0" fmla="*/ 24 w 369"/>
                    <a:gd name="T1" fmla="*/ 201 h 341"/>
                    <a:gd name="T2" fmla="*/ 3 w 369"/>
                    <a:gd name="T3" fmla="*/ 193 h 341"/>
                    <a:gd name="T4" fmla="*/ 0 w 369"/>
                    <a:gd name="T5" fmla="*/ 188 h 341"/>
                    <a:gd name="T6" fmla="*/ 0 w 369"/>
                    <a:gd name="T7" fmla="*/ 29 h 341"/>
                    <a:gd name="T8" fmla="*/ 42 w 369"/>
                    <a:gd name="T9" fmla="*/ 44 h 341"/>
                    <a:gd name="T10" fmla="*/ 94 w 369"/>
                    <a:gd name="T11" fmla="*/ 39 h 341"/>
                    <a:gd name="T12" fmla="*/ 157 w 369"/>
                    <a:gd name="T13" fmla="*/ 8 h 341"/>
                    <a:gd name="T14" fmla="*/ 212 w 369"/>
                    <a:gd name="T15" fmla="*/ 21 h 341"/>
                    <a:gd name="T16" fmla="*/ 180 w 369"/>
                    <a:gd name="T17" fmla="*/ 40 h 341"/>
                    <a:gd name="T18" fmla="*/ 147 w 369"/>
                    <a:gd name="T19" fmla="*/ 62 h 341"/>
                    <a:gd name="T20" fmla="*/ 133 w 369"/>
                    <a:gd name="T21" fmla="*/ 111 h 341"/>
                    <a:gd name="T22" fmla="*/ 171 w 369"/>
                    <a:gd name="T23" fmla="*/ 143 h 341"/>
                    <a:gd name="T24" fmla="*/ 196 w 369"/>
                    <a:gd name="T25" fmla="*/ 138 h 341"/>
                    <a:gd name="T26" fmla="*/ 238 w 369"/>
                    <a:gd name="T27" fmla="*/ 119 h 341"/>
                    <a:gd name="T28" fmla="*/ 276 w 369"/>
                    <a:gd name="T29" fmla="*/ 125 h 341"/>
                    <a:gd name="T30" fmla="*/ 358 w 369"/>
                    <a:gd name="T31" fmla="*/ 211 h 341"/>
                    <a:gd name="T32" fmla="*/ 358 w 369"/>
                    <a:gd name="T33" fmla="*/ 244 h 341"/>
                    <a:gd name="T34" fmla="*/ 332 w 369"/>
                    <a:gd name="T35" fmla="*/ 242 h 341"/>
                    <a:gd name="T36" fmla="*/ 306 w 369"/>
                    <a:gd name="T37" fmla="*/ 216 h 341"/>
                    <a:gd name="T38" fmla="*/ 298 w 369"/>
                    <a:gd name="T39" fmla="*/ 210 h 341"/>
                    <a:gd name="T40" fmla="*/ 297 w 369"/>
                    <a:gd name="T41" fmla="*/ 211 h 341"/>
                    <a:gd name="T42" fmla="*/ 302 w 369"/>
                    <a:gd name="T43" fmla="*/ 220 h 341"/>
                    <a:gd name="T44" fmla="*/ 324 w 369"/>
                    <a:gd name="T45" fmla="*/ 244 h 341"/>
                    <a:gd name="T46" fmla="*/ 332 w 369"/>
                    <a:gd name="T47" fmla="*/ 258 h 341"/>
                    <a:gd name="T48" fmla="*/ 323 w 369"/>
                    <a:gd name="T49" fmla="*/ 280 h 341"/>
                    <a:gd name="T50" fmla="*/ 297 w 369"/>
                    <a:gd name="T51" fmla="*/ 276 h 341"/>
                    <a:gd name="T52" fmla="*/ 272 w 369"/>
                    <a:gd name="T53" fmla="*/ 250 h 341"/>
                    <a:gd name="T54" fmla="*/ 259 w 369"/>
                    <a:gd name="T55" fmla="*/ 238 h 341"/>
                    <a:gd name="T56" fmla="*/ 257 w 369"/>
                    <a:gd name="T57" fmla="*/ 240 h 341"/>
                    <a:gd name="T58" fmla="*/ 264 w 369"/>
                    <a:gd name="T59" fmla="*/ 249 h 341"/>
                    <a:gd name="T60" fmla="*/ 289 w 369"/>
                    <a:gd name="T61" fmla="*/ 278 h 341"/>
                    <a:gd name="T62" fmla="*/ 290 w 369"/>
                    <a:gd name="T63" fmla="*/ 302 h 341"/>
                    <a:gd name="T64" fmla="*/ 269 w 369"/>
                    <a:gd name="T65" fmla="*/ 310 h 341"/>
                    <a:gd name="T66" fmla="*/ 258 w 369"/>
                    <a:gd name="T67" fmla="*/ 303 h 341"/>
                    <a:gd name="T68" fmla="*/ 232 w 369"/>
                    <a:gd name="T69" fmla="*/ 276 h 341"/>
                    <a:gd name="T70" fmla="*/ 223 w 369"/>
                    <a:gd name="T71" fmla="*/ 268 h 341"/>
                    <a:gd name="T72" fmla="*/ 221 w 369"/>
                    <a:gd name="T73" fmla="*/ 270 h 341"/>
                    <a:gd name="T74" fmla="*/ 225 w 369"/>
                    <a:gd name="T75" fmla="*/ 277 h 341"/>
                    <a:gd name="T76" fmla="*/ 246 w 369"/>
                    <a:gd name="T77" fmla="*/ 300 h 341"/>
                    <a:gd name="T78" fmla="*/ 252 w 369"/>
                    <a:gd name="T79" fmla="*/ 323 h 341"/>
                    <a:gd name="T80" fmla="*/ 222 w 369"/>
                    <a:gd name="T81" fmla="*/ 332 h 341"/>
                    <a:gd name="T82" fmla="*/ 208 w 369"/>
                    <a:gd name="T83" fmla="*/ 309 h 341"/>
                    <a:gd name="T84" fmla="*/ 183 w 369"/>
                    <a:gd name="T85" fmla="*/ 268 h 341"/>
                    <a:gd name="T86" fmla="*/ 174 w 369"/>
                    <a:gd name="T87" fmla="*/ 259 h 341"/>
                    <a:gd name="T88" fmla="*/ 152 w 369"/>
                    <a:gd name="T89" fmla="*/ 234 h 341"/>
                    <a:gd name="T90" fmla="*/ 144 w 369"/>
                    <a:gd name="T91" fmla="*/ 226 h 341"/>
                    <a:gd name="T92" fmla="*/ 122 w 369"/>
                    <a:gd name="T93" fmla="*/ 202 h 341"/>
                    <a:gd name="T94" fmla="*/ 115 w 369"/>
                    <a:gd name="T95" fmla="*/ 195 h 341"/>
                    <a:gd name="T96" fmla="*/ 74 w 369"/>
                    <a:gd name="T97" fmla="*/ 166 h 341"/>
                    <a:gd name="T98" fmla="*/ 28 w 369"/>
                    <a:gd name="T99" fmla="*/ 194 h 341"/>
                    <a:gd name="T100" fmla="*/ 24 w 369"/>
                    <a:gd name="T101" fmla="*/ 20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341">
                      <a:moveTo>
                        <a:pt x="24" y="201"/>
                      </a:moveTo>
                      <a:cubicBezTo>
                        <a:pt x="17" y="199"/>
                        <a:pt x="10" y="196"/>
                        <a:pt x="3" y="193"/>
                      </a:cubicBezTo>
                      <a:cubicBezTo>
                        <a:pt x="2" y="193"/>
                        <a:pt x="0" y="190"/>
                        <a:pt x="0" y="188"/>
                      </a:cubicBezTo>
                      <a:cubicBezTo>
                        <a:pt x="0" y="136"/>
                        <a:pt x="0" y="83"/>
                        <a:pt x="0" y="29"/>
                      </a:cubicBezTo>
                      <a:cubicBezTo>
                        <a:pt x="14" y="34"/>
                        <a:pt x="28" y="39"/>
                        <a:pt x="42" y="44"/>
                      </a:cubicBezTo>
                      <a:cubicBezTo>
                        <a:pt x="60" y="52"/>
                        <a:pt x="77" y="50"/>
                        <a:pt x="94" y="39"/>
                      </a:cubicBezTo>
                      <a:cubicBezTo>
                        <a:pt x="114" y="27"/>
                        <a:pt x="135" y="16"/>
                        <a:pt x="157" y="8"/>
                      </a:cubicBezTo>
                      <a:cubicBezTo>
                        <a:pt x="177" y="0"/>
                        <a:pt x="195" y="6"/>
                        <a:pt x="212" y="21"/>
                      </a:cubicBezTo>
                      <a:cubicBezTo>
                        <a:pt x="201" y="28"/>
                        <a:pt x="190" y="34"/>
                        <a:pt x="180" y="40"/>
                      </a:cubicBezTo>
                      <a:cubicBezTo>
                        <a:pt x="169" y="47"/>
                        <a:pt x="157" y="54"/>
                        <a:pt x="147" y="62"/>
                      </a:cubicBezTo>
                      <a:cubicBezTo>
                        <a:pt x="132" y="75"/>
                        <a:pt x="128" y="92"/>
                        <a:pt x="133" y="111"/>
                      </a:cubicBezTo>
                      <a:cubicBezTo>
                        <a:pt x="138" y="130"/>
                        <a:pt x="151" y="142"/>
                        <a:pt x="171" y="143"/>
                      </a:cubicBezTo>
                      <a:cubicBezTo>
                        <a:pt x="179" y="144"/>
                        <a:pt x="188" y="141"/>
                        <a:pt x="196" y="138"/>
                      </a:cubicBezTo>
                      <a:cubicBezTo>
                        <a:pt x="210" y="132"/>
                        <a:pt x="224" y="125"/>
                        <a:pt x="238" y="119"/>
                      </a:cubicBezTo>
                      <a:cubicBezTo>
                        <a:pt x="254" y="111"/>
                        <a:pt x="264" y="113"/>
                        <a:pt x="276" y="125"/>
                      </a:cubicBezTo>
                      <a:cubicBezTo>
                        <a:pt x="304" y="154"/>
                        <a:pt x="331" y="182"/>
                        <a:pt x="358" y="211"/>
                      </a:cubicBezTo>
                      <a:cubicBezTo>
                        <a:pt x="369" y="222"/>
                        <a:pt x="369" y="236"/>
                        <a:pt x="358" y="244"/>
                      </a:cubicBezTo>
                      <a:cubicBezTo>
                        <a:pt x="350" y="250"/>
                        <a:pt x="341" y="250"/>
                        <a:pt x="332" y="242"/>
                      </a:cubicBezTo>
                      <a:cubicBezTo>
                        <a:pt x="323" y="233"/>
                        <a:pt x="315" y="224"/>
                        <a:pt x="306" y="216"/>
                      </a:cubicBezTo>
                      <a:cubicBezTo>
                        <a:pt x="304" y="214"/>
                        <a:pt x="301" y="212"/>
                        <a:pt x="298" y="210"/>
                      </a:cubicBezTo>
                      <a:cubicBezTo>
                        <a:pt x="298" y="210"/>
                        <a:pt x="297" y="211"/>
                        <a:pt x="297" y="211"/>
                      </a:cubicBezTo>
                      <a:cubicBezTo>
                        <a:pt x="298" y="214"/>
                        <a:pt x="300" y="217"/>
                        <a:pt x="302" y="220"/>
                      </a:cubicBezTo>
                      <a:cubicBezTo>
                        <a:pt x="309" y="228"/>
                        <a:pt x="317" y="236"/>
                        <a:pt x="324" y="244"/>
                      </a:cubicBezTo>
                      <a:cubicBezTo>
                        <a:pt x="327" y="248"/>
                        <a:pt x="330" y="253"/>
                        <a:pt x="332" y="258"/>
                      </a:cubicBezTo>
                      <a:cubicBezTo>
                        <a:pt x="334" y="266"/>
                        <a:pt x="330" y="275"/>
                        <a:pt x="323" y="280"/>
                      </a:cubicBezTo>
                      <a:cubicBezTo>
                        <a:pt x="315" y="285"/>
                        <a:pt x="305" y="283"/>
                        <a:pt x="297" y="276"/>
                      </a:cubicBezTo>
                      <a:cubicBezTo>
                        <a:pt x="289" y="267"/>
                        <a:pt x="281" y="258"/>
                        <a:pt x="272" y="250"/>
                      </a:cubicBezTo>
                      <a:cubicBezTo>
                        <a:pt x="268" y="246"/>
                        <a:pt x="264" y="242"/>
                        <a:pt x="259" y="238"/>
                      </a:cubicBezTo>
                      <a:cubicBezTo>
                        <a:pt x="259" y="238"/>
                        <a:pt x="258" y="239"/>
                        <a:pt x="257" y="240"/>
                      </a:cubicBezTo>
                      <a:cubicBezTo>
                        <a:pt x="259" y="243"/>
                        <a:pt x="261" y="246"/>
                        <a:pt x="264" y="249"/>
                      </a:cubicBezTo>
                      <a:cubicBezTo>
                        <a:pt x="272" y="259"/>
                        <a:pt x="281" y="268"/>
                        <a:pt x="289" y="278"/>
                      </a:cubicBezTo>
                      <a:cubicBezTo>
                        <a:pt x="295" y="286"/>
                        <a:pt x="295" y="295"/>
                        <a:pt x="290" y="302"/>
                      </a:cubicBezTo>
                      <a:cubicBezTo>
                        <a:pt x="284" y="310"/>
                        <a:pt x="277" y="312"/>
                        <a:pt x="269" y="310"/>
                      </a:cubicBezTo>
                      <a:cubicBezTo>
                        <a:pt x="265" y="309"/>
                        <a:pt x="261" y="306"/>
                        <a:pt x="258" y="303"/>
                      </a:cubicBezTo>
                      <a:cubicBezTo>
                        <a:pt x="249" y="294"/>
                        <a:pt x="241" y="285"/>
                        <a:pt x="232" y="276"/>
                      </a:cubicBezTo>
                      <a:cubicBezTo>
                        <a:pt x="229" y="273"/>
                        <a:pt x="226" y="271"/>
                        <a:pt x="223" y="268"/>
                      </a:cubicBezTo>
                      <a:cubicBezTo>
                        <a:pt x="222" y="269"/>
                        <a:pt x="221" y="269"/>
                        <a:pt x="221" y="270"/>
                      </a:cubicBezTo>
                      <a:cubicBezTo>
                        <a:pt x="222" y="272"/>
                        <a:pt x="223" y="275"/>
                        <a:pt x="225" y="277"/>
                      </a:cubicBezTo>
                      <a:cubicBezTo>
                        <a:pt x="232" y="285"/>
                        <a:pt x="239" y="292"/>
                        <a:pt x="246" y="300"/>
                      </a:cubicBezTo>
                      <a:cubicBezTo>
                        <a:pt x="252" y="306"/>
                        <a:pt x="254" y="314"/>
                        <a:pt x="252" y="323"/>
                      </a:cubicBezTo>
                      <a:cubicBezTo>
                        <a:pt x="248" y="336"/>
                        <a:pt x="232" y="341"/>
                        <a:pt x="222" y="332"/>
                      </a:cubicBezTo>
                      <a:cubicBezTo>
                        <a:pt x="214" y="327"/>
                        <a:pt x="208" y="320"/>
                        <a:pt x="208" y="309"/>
                      </a:cubicBezTo>
                      <a:cubicBezTo>
                        <a:pt x="209" y="290"/>
                        <a:pt x="199" y="277"/>
                        <a:pt x="183" y="268"/>
                      </a:cubicBezTo>
                      <a:cubicBezTo>
                        <a:pt x="179" y="266"/>
                        <a:pt x="176" y="262"/>
                        <a:pt x="174" y="259"/>
                      </a:cubicBezTo>
                      <a:cubicBezTo>
                        <a:pt x="170" y="248"/>
                        <a:pt x="163" y="240"/>
                        <a:pt x="152" y="234"/>
                      </a:cubicBezTo>
                      <a:cubicBezTo>
                        <a:pt x="149" y="232"/>
                        <a:pt x="146" y="229"/>
                        <a:pt x="144" y="226"/>
                      </a:cubicBezTo>
                      <a:cubicBezTo>
                        <a:pt x="140" y="215"/>
                        <a:pt x="133" y="208"/>
                        <a:pt x="122" y="202"/>
                      </a:cubicBezTo>
                      <a:cubicBezTo>
                        <a:pt x="120" y="201"/>
                        <a:pt x="117" y="198"/>
                        <a:pt x="115" y="195"/>
                      </a:cubicBezTo>
                      <a:cubicBezTo>
                        <a:pt x="108" y="177"/>
                        <a:pt x="94" y="167"/>
                        <a:pt x="74" y="166"/>
                      </a:cubicBezTo>
                      <a:cubicBezTo>
                        <a:pt x="54" y="166"/>
                        <a:pt x="38" y="175"/>
                        <a:pt x="28" y="194"/>
                      </a:cubicBezTo>
                      <a:cubicBezTo>
                        <a:pt x="27" y="196"/>
                        <a:pt x="26" y="198"/>
                        <a:pt x="24" y="201"/>
                      </a:cubicBezTo>
                      <a:close/>
                    </a:path>
                  </a:pathLst>
                </a:custGeom>
                <a:solidFill>
                  <a:schemeClr val="bg1"/>
                </a:solidFill>
                <a:ln w="25400" cap="flat" cmpd="sng" algn="ctr">
                  <a:noFill/>
                  <a:prstDash val="solid"/>
                </a:ln>
                <a:effectLst/>
                <a:extLst/>
              </p:spPr>
              <p:txBody>
                <a:bodyPr lIns="36000" tIns="36000" rIns="36000" bIns="36000" rtlCol="0" anchor="ctr"/>
                <a:lstStyle/>
                <a:p>
                  <a:pPr fontAlgn="auto">
                    <a:lnSpc>
                      <a:spcPct val="90000"/>
                    </a:lnSpc>
                    <a:spcBef>
                      <a:spcPts val="0"/>
                    </a:spcBef>
                    <a:spcAft>
                      <a:spcPts val="1000"/>
                    </a:spcAft>
                  </a:pPr>
                  <a:endParaRPr lang="de-DE" sz="4000" kern="0" dirty="0">
                    <a:solidFill>
                      <a:prstClr val="white"/>
                    </a:solidFill>
                    <a:latin typeface="Calibri"/>
                    <a:ea typeface="+mn-ea"/>
                  </a:endParaRPr>
                </a:p>
              </p:txBody>
            </p:sp>
            <p:sp>
              <p:nvSpPr>
                <p:cNvPr id="198" name="Freeform 13"/>
                <p:cNvSpPr>
                  <a:spLocks/>
                </p:cNvSpPr>
                <p:nvPr/>
              </p:nvSpPr>
              <p:spPr bwMode="gray">
                <a:xfrm>
                  <a:off x="4683589" y="2566656"/>
                  <a:ext cx="410630" cy="263088"/>
                </a:xfrm>
                <a:custGeom>
                  <a:avLst/>
                  <a:gdLst>
                    <a:gd name="T0" fmla="*/ 310 w 310"/>
                    <a:gd name="T1" fmla="*/ 45 h 198"/>
                    <a:gd name="T2" fmla="*/ 310 w 310"/>
                    <a:gd name="T3" fmla="*/ 68 h 198"/>
                    <a:gd name="T4" fmla="*/ 310 w 310"/>
                    <a:gd name="T5" fmla="*/ 180 h 198"/>
                    <a:gd name="T6" fmla="*/ 302 w 310"/>
                    <a:gd name="T7" fmla="*/ 190 h 198"/>
                    <a:gd name="T8" fmla="*/ 263 w 310"/>
                    <a:gd name="T9" fmla="*/ 196 h 198"/>
                    <a:gd name="T10" fmla="*/ 232 w 310"/>
                    <a:gd name="T11" fmla="*/ 185 h 198"/>
                    <a:gd name="T12" fmla="*/ 144 w 310"/>
                    <a:gd name="T13" fmla="*/ 94 h 198"/>
                    <a:gd name="T14" fmla="*/ 104 w 310"/>
                    <a:gd name="T15" fmla="*/ 88 h 198"/>
                    <a:gd name="T16" fmla="*/ 45 w 310"/>
                    <a:gd name="T17" fmla="*/ 119 h 198"/>
                    <a:gd name="T18" fmla="*/ 8 w 310"/>
                    <a:gd name="T19" fmla="*/ 110 h 198"/>
                    <a:gd name="T20" fmla="*/ 20 w 310"/>
                    <a:gd name="T21" fmla="*/ 72 h 198"/>
                    <a:gd name="T22" fmla="*/ 123 w 310"/>
                    <a:gd name="T23" fmla="*/ 11 h 198"/>
                    <a:gd name="T24" fmla="*/ 171 w 310"/>
                    <a:gd name="T25" fmla="*/ 14 h 198"/>
                    <a:gd name="T26" fmla="*/ 214 w 310"/>
                    <a:gd name="T27" fmla="*/ 52 h 198"/>
                    <a:gd name="T28" fmla="*/ 244 w 310"/>
                    <a:gd name="T29" fmla="*/ 60 h 198"/>
                    <a:gd name="T30" fmla="*/ 310 w 310"/>
                    <a:gd name="T31"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198">
                      <a:moveTo>
                        <a:pt x="310" y="45"/>
                      </a:moveTo>
                      <a:cubicBezTo>
                        <a:pt x="310" y="53"/>
                        <a:pt x="310" y="60"/>
                        <a:pt x="310" y="68"/>
                      </a:cubicBezTo>
                      <a:cubicBezTo>
                        <a:pt x="310" y="105"/>
                        <a:pt x="310" y="142"/>
                        <a:pt x="310" y="180"/>
                      </a:cubicBezTo>
                      <a:cubicBezTo>
                        <a:pt x="310" y="186"/>
                        <a:pt x="309" y="189"/>
                        <a:pt x="302" y="190"/>
                      </a:cubicBezTo>
                      <a:cubicBezTo>
                        <a:pt x="289" y="191"/>
                        <a:pt x="276" y="194"/>
                        <a:pt x="263" y="196"/>
                      </a:cubicBezTo>
                      <a:cubicBezTo>
                        <a:pt x="251" y="198"/>
                        <a:pt x="241" y="194"/>
                        <a:pt x="232" y="185"/>
                      </a:cubicBezTo>
                      <a:cubicBezTo>
                        <a:pt x="203" y="154"/>
                        <a:pt x="173" y="124"/>
                        <a:pt x="144" y="94"/>
                      </a:cubicBezTo>
                      <a:cubicBezTo>
                        <a:pt x="131" y="81"/>
                        <a:pt x="121" y="79"/>
                        <a:pt x="104" y="88"/>
                      </a:cubicBezTo>
                      <a:cubicBezTo>
                        <a:pt x="84" y="98"/>
                        <a:pt x="65" y="109"/>
                        <a:pt x="45" y="119"/>
                      </a:cubicBezTo>
                      <a:cubicBezTo>
                        <a:pt x="30" y="127"/>
                        <a:pt x="15" y="124"/>
                        <a:pt x="8" y="110"/>
                      </a:cubicBezTo>
                      <a:cubicBezTo>
                        <a:pt x="0" y="96"/>
                        <a:pt x="5" y="81"/>
                        <a:pt x="20" y="72"/>
                      </a:cubicBezTo>
                      <a:cubicBezTo>
                        <a:pt x="54" y="52"/>
                        <a:pt x="89" y="32"/>
                        <a:pt x="123" y="11"/>
                      </a:cubicBezTo>
                      <a:cubicBezTo>
                        <a:pt x="140" y="1"/>
                        <a:pt x="155" y="0"/>
                        <a:pt x="171" y="14"/>
                      </a:cubicBezTo>
                      <a:cubicBezTo>
                        <a:pt x="185" y="27"/>
                        <a:pt x="200" y="39"/>
                        <a:pt x="214" y="52"/>
                      </a:cubicBezTo>
                      <a:cubicBezTo>
                        <a:pt x="223" y="60"/>
                        <a:pt x="232" y="63"/>
                        <a:pt x="244" y="60"/>
                      </a:cubicBezTo>
                      <a:cubicBezTo>
                        <a:pt x="265" y="55"/>
                        <a:pt x="287" y="50"/>
                        <a:pt x="310" y="45"/>
                      </a:cubicBezTo>
                      <a:close/>
                    </a:path>
                  </a:pathLst>
                </a:custGeom>
                <a:solidFill>
                  <a:schemeClr val="bg1"/>
                </a:solidFill>
                <a:ln w="25400" cap="flat" cmpd="sng" algn="ctr">
                  <a:noFill/>
                  <a:prstDash val="solid"/>
                </a:ln>
                <a:effectLst/>
                <a:extLst/>
              </p:spPr>
              <p:txBody>
                <a:bodyPr lIns="36000" tIns="36000" rIns="36000" bIns="36000" rtlCol="0" anchor="ctr"/>
                <a:lstStyle/>
                <a:p>
                  <a:pPr fontAlgn="auto">
                    <a:lnSpc>
                      <a:spcPct val="90000"/>
                    </a:lnSpc>
                    <a:spcBef>
                      <a:spcPts val="0"/>
                    </a:spcBef>
                    <a:spcAft>
                      <a:spcPts val="1000"/>
                    </a:spcAft>
                  </a:pPr>
                  <a:endParaRPr lang="de-DE" sz="4000" kern="0" dirty="0">
                    <a:solidFill>
                      <a:prstClr val="white"/>
                    </a:solidFill>
                    <a:latin typeface="Calibri"/>
                    <a:ea typeface="+mn-ea"/>
                  </a:endParaRPr>
                </a:p>
              </p:txBody>
            </p:sp>
            <p:sp>
              <p:nvSpPr>
                <p:cNvPr id="199" name="Freeform 13"/>
                <p:cNvSpPr>
                  <a:spLocks/>
                </p:cNvSpPr>
                <p:nvPr/>
              </p:nvSpPr>
              <p:spPr bwMode="gray">
                <a:xfrm>
                  <a:off x="4541379" y="2810189"/>
                  <a:ext cx="200871" cy="215093"/>
                </a:xfrm>
                <a:custGeom>
                  <a:avLst/>
                  <a:gdLst>
                    <a:gd name="T0" fmla="*/ 36 w 152"/>
                    <a:gd name="T1" fmla="*/ 60 h 162"/>
                    <a:gd name="T2" fmla="*/ 25 w 152"/>
                    <a:gd name="T3" fmla="*/ 63 h 162"/>
                    <a:gd name="T4" fmla="*/ 1 w 152"/>
                    <a:gd name="T5" fmla="*/ 45 h 162"/>
                    <a:gd name="T6" fmla="*/ 24 w 152"/>
                    <a:gd name="T7" fmla="*/ 7 h 162"/>
                    <a:gd name="T8" fmla="*/ 59 w 152"/>
                    <a:gd name="T9" fmla="*/ 34 h 162"/>
                    <a:gd name="T10" fmla="*/ 82 w 152"/>
                    <a:gd name="T11" fmla="*/ 45 h 162"/>
                    <a:gd name="T12" fmla="*/ 91 w 152"/>
                    <a:gd name="T13" fmla="*/ 68 h 162"/>
                    <a:gd name="T14" fmla="*/ 117 w 152"/>
                    <a:gd name="T15" fmla="*/ 102 h 162"/>
                    <a:gd name="T16" fmla="*/ 119 w 152"/>
                    <a:gd name="T17" fmla="*/ 103 h 162"/>
                    <a:gd name="T18" fmla="*/ 147 w 152"/>
                    <a:gd name="T19" fmla="*/ 115 h 162"/>
                    <a:gd name="T20" fmla="*/ 142 w 152"/>
                    <a:gd name="T21" fmla="*/ 148 h 162"/>
                    <a:gd name="T22" fmla="*/ 115 w 152"/>
                    <a:gd name="T23" fmla="*/ 161 h 162"/>
                    <a:gd name="T24" fmla="*/ 93 w 152"/>
                    <a:gd name="T25" fmla="*/ 133 h 162"/>
                    <a:gd name="T26" fmla="*/ 96 w 152"/>
                    <a:gd name="T27" fmla="*/ 124 h 162"/>
                    <a:gd name="T28" fmla="*/ 66 w 152"/>
                    <a:gd name="T29" fmla="*/ 122 h 162"/>
                    <a:gd name="T30" fmla="*/ 65 w 152"/>
                    <a:gd name="T31" fmla="*/ 92 h 162"/>
                    <a:gd name="T32" fmla="*/ 36 w 152"/>
                    <a:gd name="T33" fmla="*/ 90 h 162"/>
                    <a:gd name="T34" fmla="*/ 36 w 152"/>
                    <a:gd name="T35"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62">
                      <a:moveTo>
                        <a:pt x="36" y="60"/>
                      </a:moveTo>
                      <a:cubicBezTo>
                        <a:pt x="31" y="61"/>
                        <a:pt x="28" y="62"/>
                        <a:pt x="25" y="63"/>
                      </a:cubicBezTo>
                      <a:cubicBezTo>
                        <a:pt x="12" y="65"/>
                        <a:pt x="2" y="58"/>
                        <a:pt x="1" y="45"/>
                      </a:cubicBezTo>
                      <a:cubicBezTo>
                        <a:pt x="0" y="31"/>
                        <a:pt x="11" y="13"/>
                        <a:pt x="24" y="7"/>
                      </a:cubicBezTo>
                      <a:cubicBezTo>
                        <a:pt x="39" y="0"/>
                        <a:pt x="62" y="9"/>
                        <a:pt x="59" y="34"/>
                      </a:cubicBezTo>
                      <a:cubicBezTo>
                        <a:pt x="67" y="38"/>
                        <a:pt x="76" y="39"/>
                        <a:pt x="82" y="45"/>
                      </a:cubicBezTo>
                      <a:cubicBezTo>
                        <a:pt x="87" y="50"/>
                        <a:pt x="88" y="60"/>
                        <a:pt x="91" y="68"/>
                      </a:cubicBezTo>
                      <a:cubicBezTo>
                        <a:pt x="113" y="71"/>
                        <a:pt x="121" y="80"/>
                        <a:pt x="117" y="102"/>
                      </a:cubicBezTo>
                      <a:cubicBezTo>
                        <a:pt x="118" y="103"/>
                        <a:pt x="118" y="103"/>
                        <a:pt x="119" y="103"/>
                      </a:cubicBezTo>
                      <a:cubicBezTo>
                        <a:pt x="132" y="102"/>
                        <a:pt x="141" y="106"/>
                        <a:pt x="147" y="115"/>
                      </a:cubicBezTo>
                      <a:cubicBezTo>
                        <a:pt x="152" y="125"/>
                        <a:pt x="150" y="139"/>
                        <a:pt x="142" y="148"/>
                      </a:cubicBezTo>
                      <a:cubicBezTo>
                        <a:pt x="135" y="156"/>
                        <a:pt x="125" y="160"/>
                        <a:pt x="115" y="161"/>
                      </a:cubicBezTo>
                      <a:cubicBezTo>
                        <a:pt x="97" y="162"/>
                        <a:pt x="87" y="149"/>
                        <a:pt x="93" y="133"/>
                      </a:cubicBezTo>
                      <a:cubicBezTo>
                        <a:pt x="94" y="130"/>
                        <a:pt x="95" y="127"/>
                        <a:pt x="96" y="124"/>
                      </a:cubicBezTo>
                      <a:cubicBezTo>
                        <a:pt x="85" y="125"/>
                        <a:pt x="75" y="131"/>
                        <a:pt x="66" y="122"/>
                      </a:cubicBezTo>
                      <a:cubicBezTo>
                        <a:pt x="57" y="113"/>
                        <a:pt x="62" y="103"/>
                        <a:pt x="65" y="92"/>
                      </a:cubicBezTo>
                      <a:cubicBezTo>
                        <a:pt x="55" y="94"/>
                        <a:pt x="45" y="99"/>
                        <a:pt x="36" y="90"/>
                      </a:cubicBezTo>
                      <a:cubicBezTo>
                        <a:pt x="28" y="80"/>
                        <a:pt x="32" y="71"/>
                        <a:pt x="36" y="60"/>
                      </a:cubicBezTo>
                      <a:close/>
                    </a:path>
                  </a:pathLst>
                </a:custGeom>
                <a:solidFill>
                  <a:schemeClr val="bg1"/>
                </a:solidFill>
                <a:ln w="25400" cap="flat" cmpd="sng" algn="ctr">
                  <a:noFill/>
                  <a:prstDash val="solid"/>
                </a:ln>
                <a:effectLst/>
                <a:extLst/>
              </p:spPr>
              <p:txBody>
                <a:bodyPr lIns="36000" tIns="36000" rIns="36000" bIns="36000" rtlCol="0" anchor="ctr"/>
                <a:lstStyle/>
                <a:p>
                  <a:pPr fontAlgn="auto">
                    <a:lnSpc>
                      <a:spcPct val="90000"/>
                    </a:lnSpc>
                    <a:spcBef>
                      <a:spcPts val="0"/>
                    </a:spcBef>
                    <a:spcAft>
                      <a:spcPts val="1000"/>
                    </a:spcAft>
                  </a:pPr>
                  <a:endParaRPr lang="de-DE" sz="4000" kern="0" dirty="0">
                    <a:solidFill>
                      <a:prstClr val="white"/>
                    </a:solidFill>
                    <a:latin typeface="Calibri"/>
                    <a:ea typeface="+mn-ea"/>
                  </a:endParaRPr>
                </a:p>
              </p:txBody>
            </p:sp>
          </p:grpSp>
        </p:grpSp>
        <p:grpSp>
          <p:nvGrpSpPr>
            <p:cNvPr id="142" name="Gruppieren 141"/>
            <p:cNvGrpSpPr>
              <a:grpSpLocks noChangeAspect="1"/>
            </p:cNvGrpSpPr>
            <p:nvPr/>
          </p:nvGrpSpPr>
          <p:grpSpPr>
            <a:xfrm>
              <a:off x="14782030" y="3899361"/>
              <a:ext cx="2520000" cy="2520000"/>
              <a:chOff x="1139743" y="3375112"/>
              <a:chExt cx="900778" cy="900778"/>
            </a:xfrm>
          </p:grpSpPr>
          <p:sp>
            <p:nvSpPr>
              <p:cNvPr id="183" name="Ellipse 182"/>
              <p:cNvSpPr/>
              <p:nvPr/>
            </p:nvSpPr>
            <p:spPr bwMode="gray">
              <a:xfrm>
                <a:off x="1139743" y="3375112"/>
                <a:ext cx="900778" cy="900778"/>
              </a:xfrm>
              <a:prstGeom prst="ellipse">
                <a:avLst/>
              </a:prstGeom>
              <a:solidFill>
                <a:sysClr val="window" lastClr="FFFFFF">
                  <a:lumMod val="95000"/>
                </a:sysClr>
              </a:solidFill>
              <a:ln w="22225" cap="flat" cmpd="sng" algn="ctr">
                <a:noFill/>
                <a:prstDash val="dash"/>
              </a:ln>
              <a:effectLst/>
            </p:spPr>
            <p:txBody>
              <a:bodyPr lIns="36000" tIns="36000" rIns="36000" bIns="36000" rtlCol="0" anchor="ctr"/>
              <a:lstStyle/>
              <a:p>
                <a:pPr marL="0" marR="0" lvl="0" indent="0"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4" name="Freeform 324"/>
              <p:cNvSpPr>
                <a:spLocks/>
              </p:cNvSpPr>
              <p:nvPr/>
            </p:nvSpPr>
            <p:spPr bwMode="gray">
              <a:xfrm>
                <a:off x="1403637" y="3732271"/>
                <a:ext cx="127499" cy="136395"/>
              </a:xfrm>
              <a:custGeom>
                <a:avLst/>
                <a:gdLst>
                  <a:gd name="T0" fmla="*/ 27 w 27"/>
                  <a:gd name="T1" fmla="*/ 22 h 29"/>
                  <a:gd name="T2" fmla="*/ 22 w 27"/>
                  <a:gd name="T3" fmla="*/ 27 h 29"/>
                  <a:gd name="T4" fmla="*/ 11 w 27"/>
                  <a:gd name="T5" fmla="*/ 28 h 29"/>
                  <a:gd name="T6" fmla="*/ 6 w 27"/>
                  <a:gd name="T7" fmla="*/ 24 h 29"/>
                  <a:gd name="T8" fmla="*/ 4 w 27"/>
                  <a:gd name="T9" fmla="*/ 26 h 29"/>
                  <a:gd name="T10" fmla="*/ 2 w 27"/>
                  <a:gd name="T11" fmla="*/ 23 h 29"/>
                  <a:gd name="T12" fmla="*/ 4 w 27"/>
                  <a:gd name="T13" fmla="*/ 22 h 29"/>
                  <a:gd name="T14" fmla="*/ 4 w 27"/>
                  <a:gd name="T15" fmla="*/ 21 h 29"/>
                  <a:gd name="T16" fmla="*/ 3 w 27"/>
                  <a:gd name="T17" fmla="*/ 20 h 29"/>
                  <a:gd name="T18" fmla="*/ 1 w 27"/>
                  <a:gd name="T19" fmla="*/ 21 h 29"/>
                  <a:gd name="T20" fmla="*/ 0 w 27"/>
                  <a:gd name="T21" fmla="*/ 19 h 29"/>
                  <a:gd name="T22" fmla="*/ 2 w 27"/>
                  <a:gd name="T23" fmla="*/ 17 h 29"/>
                  <a:gd name="T24" fmla="*/ 2 w 27"/>
                  <a:gd name="T25" fmla="*/ 11 h 29"/>
                  <a:gd name="T26" fmla="*/ 8 w 27"/>
                  <a:gd name="T27" fmla="*/ 2 h 29"/>
                  <a:gd name="T28" fmla="*/ 14 w 27"/>
                  <a:gd name="T29" fmla="*/ 0 h 29"/>
                  <a:gd name="T30" fmla="*/ 16 w 27"/>
                  <a:gd name="T31" fmla="*/ 5 h 29"/>
                  <a:gd name="T32" fmla="*/ 11 w 27"/>
                  <a:gd name="T33" fmla="*/ 7 h 29"/>
                  <a:gd name="T34" fmla="*/ 8 w 27"/>
                  <a:gd name="T35" fmla="*/ 11 h 29"/>
                  <a:gd name="T36" fmla="*/ 8 w 27"/>
                  <a:gd name="T37" fmla="*/ 14 h 29"/>
                  <a:gd name="T38" fmla="*/ 17 w 27"/>
                  <a:gd name="T39" fmla="*/ 9 h 29"/>
                  <a:gd name="T40" fmla="*/ 18 w 27"/>
                  <a:gd name="T41" fmla="*/ 11 h 29"/>
                  <a:gd name="T42" fmla="*/ 9 w 27"/>
                  <a:gd name="T43" fmla="*/ 17 h 29"/>
                  <a:gd name="T44" fmla="*/ 9 w 27"/>
                  <a:gd name="T45" fmla="*/ 18 h 29"/>
                  <a:gd name="T46" fmla="*/ 10 w 27"/>
                  <a:gd name="T47" fmla="*/ 19 h 29"/>
                  <a:gd name="T48" fmla="*/ 19 w 27"/>
                  <a:gd name="T49" fmla="*/ 13 h 29"/>
                  <a:gd name="T50" fmla="*/ 21 w 27"/>
                  <a:gd name="T51" fmla="*/ 16 h 29"/>
                  <a:gd name="T52" fmla="*/ 12 w 27"/>
                  <a:gd name="T53" fmla="*/ 21 h 29"/>
                  <a:gd name="T54" fmla="*/ 14 w 27"/>
                  <a:gd name="T55" fmla="*/ 23 h 29"/>
                  <a:gd name="T56" fmla="*/ 20 w 27"/>
                  <a:gd name="T57" fmla="*/ 22 h 29"/>
                  <a:gd name="T58" fmla="*/ 24 w 27"/>
                  <a:gd name="T59" fmla="*/ 19 h 29"/>
                  <a:gd name="T60" fmla="*/ 27 w 27"/>
                  <a:gd name="T6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29">
                    <a:moveTo>
                      <a:pt x="27" y="22"/>
                    </a:moveTo>
                    <a:cubicBezTo>
                      <a:pt x="26" y="24"/>
                      <a:pt x="24" y="26"/>
                      <a:pt x="22" y="27"/>
                    </a:cubicBezTo>
                    <a:cubicBezTo>
                      <a:pt x="19" y="29"/>
                      <a:pt x="14" y="29"/>
                      <a:pt x="11" y="28"/>
                    </a:cubicBezTo>
                    <a:cubicBezTo>
                      <a:pt x="9" y="27"/>
                      <a:pt x="8" y="26"/>
                      <a:pt x="6" y="24"/>
                    </a:cubicBezTo>
                    <a:cubicBezTo>
                      <a:pt x="4" y="26"/>
                      <a:pt x="4" y="26"/>
                      <a:pt x="4" y="26"/>
                    </a:cubicBezTo>
                    <a:cubicBezTo>
                      <a:pt x="2" y="23"/>
                      <a:pt x="2" y="23"/>
                      <a:pt x="2" y="23"/>
                    </a:cubicBezTo>
                    <a:cubicBezTo>
                      <a:pt x="4" y="22"/>
                      <a:pt x="4" y="22"/>
                      <a:pt x="4" y="22"/>
                    </a:cubicBezTo>
                    <a:cubicBezTo>
                      <a:pt x="4" y="22"/>
                      <a:pt x="4" y="22"/>
                      <a:pt x="4" y="21"/>
                    </a:cubicBezTo>
                    <a:cubicBezTo>
                      <a:pt x="4" y="21"/>
                      <a:pt x="3" y="21"/>
                      <a:pt x="3" y="20"/>
                    </a:cubicBezTo>
                    <a:cubicBezTo>
                      <a:pt x="1" y="21"/>
                      <a:pt x="1" y="21"/>
                      <a:pt x="1" y="21"/>
                    </a:cubicBezTo>
                    <a:cubicBezTo>
                      <a:pt x="0" y="19"/>
                      <a:pt x="0" y="19"/>
                      <a:pt x="0" y="19"/>
                    </a:cubicBezTo>
                    <a:cubicBezTo>
                      <a:pt x="2" y="17"/>
                      <a:pt x="2" y="17"/>
                      <a:pt x="2" y="17"/>
                    </a:cubicBezTo>
                    <a:cubicBezTo>
                      <a:pt x="1" y="15"/>
                      <a:pt x="1" y="13"/>
                      <a:pt x="2" y="11"/>
                    </a:cubicBezTo>
                    <a:cubicBezTo>
                      <a:pt x="3" y="7"/>
                      <a:pt x="5" y="4"/>
                      <a:pt x="8" y="2"/>
                    </a:cubicBezTo>
                    <a:cubicBezTo>
                      <a:pt x="10" y="1"/>
                      <a:pt x="13" y="1"/>
                      <a:pt x="14" y="0"/>
                    </a:cubicBezTo>
                    <a:cubicBezTo>
                      <a:pt x="16" y="5"/>
                      <a:pt x="16" y="5"/>
                      <a:pt x="16" y="5"/>
                    </a:cubicBezTo>
                    <a:cubicBezTo>
                      <a:pt x="14" y="5"/>
                      <a:pt x="13" y="6"/>
                      <a:pt x="11" y="7"/>
                    </a:cubicBezTo>
                    <a:cubicBezTo>
                      <a:pt x="9" y="8"/>
                      <a:pt x="8" y="9"/>
                      <a:pt x="8" y="11"/>
                    </a:cubicBezTo>
                    <a:cubicBezTo>
                      <a:pt x="7" y="12"/>
                      <a:pt x="8" y="13"/>
                      <a:pt x="8" y="14"/>
                    </a:cubicBezTo>
                    <a:cubicBezTo>
                      <a:pt x="17" y="9"/>
                      <a:pt x="17" y="9"/>
                      <a:pt x="17" y="9"/>
                    </a:cubicBezTo>
                    <a:cubicBezTo>
                      <a:pt x="18" y="11"/>
                      <a:pt x="18" y="11"/>
                      <a:pt x="18" y="11"/>
                    </a:cubicBezTo>
                    <a:cubicBezTo>
                      <a:pt x="9" y="17"/>
                      <a:pt x="9" y="17"/>
                      <a:pt x="9" y="17"/>
                    </a:cubicBezTo>
                    <a:cubicBezTo>
                      <a:pt x="9" y="17"/>
                      <a:pt x="9" y="18"/>
                      <a:pt x="9" y="18"/>
                    </a:cubicBezTo>
                    <a:cubicBezTo>
                      <a:pt x="10" y="18"/>
                      <a:pt x="10" y="19"/>
                      <a:pt x="10" y="19"/>
                    </a:cubicBezTo>
                    <a:cubicBezTo>
                      <a:pt x="19" y="13"/>
                      <a:pt x="19" y="13"/>
                      <a:pt x="19" y="13"/>
                    </a:cubicBezTo>
                    <a:cubicBezTo>
                      <a:pt x="21" y="16"/>
                      <a:pt x="21" y="16"/>
                      <a:pt x="21" y="16"/>
                    </a:cubicBezTo>
                    <a:cubicBezTo>
                      <a:pt x="12" y="21"/>
                      <a:pt x="12" y="21"/>
                      <a:pt x="12" y="21"/>
                    </a:cubicBezTo>
                    <a:cubicBezTo>
                      <a:pt x="13" y="22"/>
                      <a:pt x="14" y="23"/>
                      <a:pt x="14" y="23"/>
                    </a:cubicBezTo>
                    <a:cubicBezTo>
                      <a:pt x="16" y="24"/>
                      <a:pt x="18" y="23"/>
                      <a:pt x="20" y="22"/>
                    </a:cubicBezTo>
                    <a:cubicBezTo>
                      <a:pt x="22" y="21"/>
                      <a:pt x="23" y="20"/>
                      <a:pt x="24" y="19"/>
                    </a:cubicBezTo>
                    <a:lnTo>
                      <a:pt x="27" y="22"/>
                    </a:lnTo>
                    <a:close/>
                  </a:path>
                </a:pathLst>
              </a:custGeom>
              <a:solidFill>
                <a:srgbClr val="1F497D">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85" name="Oval 325"/>
              <p:cNvSpPr>
                <a:spLocks noChangeArrowheads="1"/>
              </p:cNvSpPr>
              <p:nvPr/>
            </p:nvSpPr>
            <p:spPr bwMode="gray">
              <a:xfrm>
                <a:off x="1842473" y="3901284"/>
                <a:ext cx="17791" cy="41512"/>
              </a:xfrm>
              <a:prstGeom prst="ellipse">
                <a:avLst/>
              </a:prstGeom>
              <a:solidFill>
                <a:srgbClr val="1F497D">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86" name="Freeform 326"/>
              <p:cNvSpPr>
                <a:spLocks/>
              </p:cNvSpPr>
              <p:nvPr/>
            </p:nvSpPr>
            <p:spPr bwMode="gray">
              <a:xfrm>
                <a:off x="1771311" y="3690760"/>
                <a:ext cx="26685" cy="41512"/>
              </a:xfrm>
              <a:custGeom>
                <a:avLst/>
                <a:gdLst>
                  <a:gd name="T0" fmla="*/ 1 w 6"/>
                  <a:gd name="T1" fmla="*/ 0 h 9"/>
                  <a:gd name="T2" fmla="*/ 1 w 6"/>
                  <a:gd name="T3" fmla="*/ 5 h 9"/>
                  <a:gd name="T4" fmla="*/ 5 w 6"/>
                  <a:gd name="T5" fmla="*/ 8 h 9"/>
                  <a:gd name="T6" fmla="*/ 5 w 6"/>
                  <a:gd name="T7" fmla="*/ 3 h 9"/>
                  <a:gd name="T8" fmla="*/ 1 w 6"/>
                  <a:gd name="T9" fmla="*/ 0 h 9"/>
                </a:gdLst>
                <a:ahLst/>
                <a:cxnLst>
                  <a:cxn ang="0">
                    <a:pos x="T0" y="T1"/>
                  </a:cxn>
                  <a:cxn ang="0">
                    <a:pos x="T2" y="T3"/>
                  </a:cxn>
                  <a:cxn ang="0">
                    <a:pos x="T4" y="T5"/>
                  </a:cxn>
                  <a:cxn ang="0">
                    <a:pos x="T6" y="T7"/>
                  </a:cxn>
                  <a:cxn ang="0">
                    <a:pos x="T8" y="T9"/>
                  </a:cxn>
                </a:cxnLst>
                <a:rect l="0" t="0" r="r" b="b"/>
                <a:pathLst>
                  <a:path w="6" h="9">
                    <a:moveTo>
                      <a:pt x="1" y="0"/>
                    </a:moveTo>
                    <a:cubicBezTo>
                      <a:pt x="0" y="1"/>
                      <a:pt x="0" y="3"/>
                      <a:pt x="1" y="5"/>
                    </a:cubicBezTo>
                    <a:cubicBezTo>
                      <a:pt x="3" y="8"/>
                      <a:pt x="4" y="9"/>
                      <a:pt x="5" y="8"/>
                    </a:cubicBezTo>
                    <a:cubicBezTo>
                      <a:pt x="6" y="8"/>
                      <a:pt x="6" y="6"/>
                      <a:pt x="5" y="3"/>
                    </a:cubicBezTo>
                    <a:cubicBezTo>
                      <a:pt x="3" y="1"/>
                      <a:pt x="2" y="0"/>
                      <a:pt x="1" y="0"/>
                    </a:cubicBezTo>
                    <a:close/>
                  </a:path>
                </a:pathLst>
              </a:custGeom>
              <a:solidFill>
                <a:srgbClr val="1F497D">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87" name="Freeform 327"/>
              <p:cNvSpPr>
                <a:spLocks/>
              </p:cNvSpPr>
              <p:nvPr/>
            </p:nvSpPr>
            <p:spPr bwMode="gray">
              <a:xfrm>
                <a:off x="1821718" y="3788610"/>
                <a:ext cx="29651" cy="47442"/>
              </a:xfrm>
              <a:custGeom>
                <a:avLst/>
                <a:gdLst>
                  <a:gd name="T0" fmla="*/ 2 w 6"/>
                  <a:gd name="T1" fmla="*/ 1 h 10"/>
                  <a:gd name="T2" fmla="*/ 1 w 6"/>
                  <a:gd name="T3" fmla="*/ 6 h 10"/>
                  <a:gd name="T4" fmla="*/ 4 w 6"/>
                  <a:gd name="T5" fmla="*/ 10 h 10"/>
                  <a:gd name="T6" fmla="*/ 5 w 6"/>
                  <a:gd name="T7" fmla="*/ 5 h 10"/>
                  <a:gd name="T8" fmla="*/ 2 w 6"/>
                  <a:gd name="T9" fmla="*/ 1 h 10"/>
                </a:gdLst>
                <a:ahLst/>
                <a:cxnLst>
                  <a:cxn ang="0">
                    <a:pos x="T0" y="T1"/>
                  </a:cxn>
                  <a:cxn ang="0">
                    <a:pos x="T2" y="T3"/>
                  </a:cxn>
                  <a:cxn ang="0">
                    <a:pos x="T4" y="T5"/>
                  </a:cxn>
                  <a:cxn ang="0">
                    <a:pos x="T6" y="T7"/>
                  </a:cxn>
                  <a:cxn ang="0">
                    <a:pos x="T8" y="T9"/>
                  </a:cxn>
                </a:cxnLst>
                <a:rect l="0" t="0" r="r" b="b"/>
                <a:pathLst>
                  <a:path w="6" h="10">
                    <a:moveTo>
                      <a:pt x="2" y="1"/>
                    </a:moveTo>
                    <a:cubicBezTo>
                      <a:pt x="1" y="1"/>
                      <a:pt x="0" y="3"/>
                      <a:pt x="1" y="6"/>
                    </a:cubicBezTo>
                    <a:cubicBezTo>
                      <a:pt x="2" y="9"/>
                      <a:pt x="3" y="10"/>
                      <a:pt x="4" y="10"/>
                    </a:cubicBezTo>
                    <a:cubicBezTo>
                      <a:pt x="6" y="9"/>
                      <a:pt x="6" y="8"/>
                      <a:pt x="5" y="5"/>
                    </a:cubicBezTo>
                    <a:cubicBezTo>
                      <a:pt x="4" y="2"/>
                      <a:pt x="3" y="0"/>
                      <a:pt x="2" y="1"/>
                    </a:cubicBezTo>
                    <a:close/>
                  </a:path>
                </a:pathLst>
              </a:custGeom>
              <a:solidFill>
                <a:srgbClr val="1F497D">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88" name="Freeform 330"/>
              <p:cNvSpPr>
                <a:spLocks noEditPoints="1"/>
              </p:cNvSpPr>
              <p:nvPr/>
            </p:nvSpPr>
            <p:spPr bwMode="gray">
              <a:xfrm>
                <a:off x="1587474" y="3604772"/>
                <a:ext cx="296511" cy="326163"/>
              </a:xfrm>
              <a:custGeom>
                <a:avLst/>
                <a:gdLst>
                  <a:gd name="T0" fmla="*/ 62 w 63"/>
                  <a:gd name="T1" fmla="*/ 44 h 69"/>
                  <a:gd name="T2" fmla="*/ 52 w 63"/>
                  <a:gd name="T3" fmla="*/ 8 h 69"/>
                  <a:gd name="T4" fmla="*/ 42 w 63"/>
                  <a:gd name="T5" fmla="*/ 1 h 69"/>
                  <a:gd name="T6" fmla="*/ 40 w 63"/>
                  <a:gd name="T7" fmla="*/ 2 h 69"/>
                  <a:gd name="T8" fmla="*/ 51 w 63"/>
                  <a:gd name="T9" fmla="*/ 20 h 69"/>
                  <a:gd name="T10" fmla="*/ 48 w 63"/>
                  <a:gd name="T11" fmla="*/ 33 h 69"/>
                  <a:gd name="T12" fmla="*/ 33 w 63"/>
                  <a:gd name="T13" fmla="*/ 41 h 69"/>
                  <a:gd name="T14" fmla="*/ 35 w 63"/>
                  <a:gd name="T15" fmla="*/ 48 h 69"/>
                  <a:gd name="T16" fmla="*/ 31 w 63"/>
                  <a:gd name="T17" fmla="*/ 57 h 69"/>
                  <a:gd name="T18" fmla="*/ 0 w 63"/>
                  <a:gd name="T19" fmla="*/ 66 h 69"/>
                  <a:gd name="T20" fmla="*/ 3 w 63"/>
                  <a:gd name="T21" fmla="*/ 69 h 69"/>
                  <a:gd name="T22" fmla="*/ 56 w 63"/>
                  <a:gd name="T23" fmla="*/ 55 h 69"/>
                  <a:gd name="T24" fmla="*/ 62 w 63"/>
                  <a:gd name="T25" fmla="*/ 44 h 69"/>
                  <a:gd name="T26" fmla="*/ 39 w 63"/>
                  <a:gd name="T27" fmla="*/ 55 h 69"/>
                  <a:gd name="T28" fmla="*/ 38 w 63"/>
                  <a:gd name="T29" fmla="*/ 53 h 69"/>
                  <a:gd name="T30" fmla="*/ 40 w 63"/>
                  <a:gd name="T31" fmla="*/ 51 h 69"/>
                  <a:gd name="T32" fmla="*/ 42 w 63"/>
                  <a:gd name="T33" fmla="*/ 44 h 69"/>
                  <a:gd name="T34" fmla="*/ 40 w 63"/>
                  <a:gd name="T35" fmla="*/ 43 h 69"/>
                  <a:gd name="T36" fmla="*/ 37 w 63"/>
                  <a:gd name="T37" fmla="*/ 45 h 69"/>
                  <a:gd name="T38" fmla="*/ 36 w 63"/>
                  <a:gd name="T39" fmla="*/ 43 h 69"/>
                  <a:gd name="T40" fmla="*/ 40 w 63"/>
                  <a:gd name="T41" fmla="*/ 40 h 69"/>
                  <a:gd name="T42" fmla="*/ 45 w 63"/>
                  <a:gd name="T43" fmla="*/ 43 h 69"/>
                  <a:gd name="T44" fmla="*/ 43 w 63"/>
                  <a:gd name="T45" fmla="*/ 50 h 69"/>
                  <a:gd name="T46" fmla="*/ 42 w 63"/>
                  <a:gd name="T47" fmla="*/ 51 h 69"/>
                  <a:gd name="T48" fmla="*/ 43 w 63"/>
                  <a:gd name="T49" fmla="*/ 51 h 69"/>
                  <a:gd name="T50" fmla="*/ 48 w 63"/>
                  <a:gd name="T51" fmla="*/ 50 h 69"/>
                  <a:gd name="T52" fmla="*/ 48 w 63"/>
                  <a:gd name="T53" fmla="*/ 53 h 69"/>
                  <a:gd name="T54" fmla="*/ 39 w 63"/>
                  <a:gd name="T55" fmla="*/ 55 h 69"/>
                  <a:gd name="T56" fmla="*/ 55 w 63"/>
                  <a:gd name="T57" fmla="*/ 51 h 69"/>
                  <a:gd name="T58" fmla="*/ 48 w 63"/>
                  <a:gd name="T59" fmla="*/ 46 h 69"/>
                  <a:gd name="T60" fmla="*/ 51 w 63"/>
                  <a:gd name="T61" fmla="*/ 37 h 69"/>
                  <a:gd name="T62" fmla="*/ 58 w 63"/>
                  <a:gd name="T63" fmla="*/ 43 h 69"/>
                  <a:gd name="T64" fmla="*/ 55 w 63"/>
                  <a:gd name="T65" fmla="*/ 5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 h="69">
                    <a:moveTo>
                      <a:pt x="62" y="44"/>
                    </a:moveTo>
                    <a:cubicBezTo>
                      <a:pt x="52" y="8"/>
                      <a:pt x="52" y="8"/>
                      <a:pt x="52" y="8"/>
                    </a:cubicBezTo>
                    <a:cubicBezTo>
                      <a:pt x="51" y="3"/>
                      <a:pt x="46" y="0"/>
                      <a:pt x="42" y="1"/>
                    </a:cubicBezTo>
                    <a:cubicBezTo>
                      <a:pt x="40" y="2"/>
                      <a:pt x="40" y="2"/>
                      <a:pt x="40" y="2"/>
                    </a:cubicBezTo>
                    <a:cubicBezTo>
                      <a:pt x="51" y="20"/>
                      <a:pt x="51" y="20"/>
                      <a:pt x="51" y="20"/>
                    </a:cubicBezTo>
                    <a:cubicBezTo>
                      <a:pt x="53" y="25"/>
                      <a:pt x="52" y="30"/>
                      <a:pt x="48" y="33"/>
                    </a:cubicBezTo>
                    <a:cubicBezTo>
                      <a:pt x="33" y="41"/>
                      <a:pt x="33" y="41"/>
                      <a:pt x="33" y="41"/>
                    </a:cubicBezTo>
                    <a:cubicBezTo>
                      <a:pt x="35" y="48"/>
                      <a:pt x="35" y="48"/>
                      <a:pt x="35" y="48"/>
                    </a:cubicBezTo>
                    <a:cubicBezTo>
                      <a:pt x="36" y="52"/>
                      <a:pt x="34" y="56"/>
                      <a:pt x="31" y="57"/>
                    </a:cubicBezTo>
                    <a:cubicBezTo>
                      <a:pt x="0" y="66"/>
                      <a:pt x="0" y="66"/>
                      <a:pt x="0" y="66"/>
                    </a:cubicBezTo>
                    <a:cubicBezTo>
                      <a:pt x="1" y="67"/>
                      <a:pt x="2" y="68"/>
                      <a:pt x="3" y="69"/>
                    </a:cubicBezTo>
                    <a:cubicBezTo>
                      <a:pt x="56" y="55"/>
                      <a:pt x="56" y="55"/>
                      <a:pt x="56" y="55"/>
                    </a:cubicBezTo>
                    <a:cubicBezTo>
                      <a:pt x="61" y="54"/>
                      <a:pt x="63" y="49"/>
                      <a:pt x="62" y="44"/>
                    </a:cubicBezTo>
                    <a:close/>
                    <a:moveTo>
                      <a:pt x="39" y="55"/>
                    </a:moveTo>
                    <a:cubicBezTo>
                      <a:pt x="38" y="53"/>
                      <a:pt x="38" y="53"/>
                      <a:pt x="38" y="53"/>
                    </a:cubicBezTo>
                    <a:cubicBezTo>
                      <a:pt x="40" y="51"/>
                      <a:pt x="40" y="51"/>
                      <a:pt x="40" y="51"/>
                    </a:cubicBezTo>
                    <a:cubicBezTo>
                      <a:pt x="42" y="48"/>
                      <a:pt x="43" y="46"/>
                      <a:pt x="42" y="44"/>
                    </a:cubicBezTo>
                    <a:cubicBezTo>
                      <a:pt x="42" y="43"/>
                      <a:pt x="41" y="43"/>
                      <a:pt x="40" y="43"/>
                    </a:cubicBezTo>
                    <a:cubicBezTo>
                      <a:pt x="39" y="43"/>
                      <a:pt x="38" y="44"/>
                      <a:pt x="37" y="45"/>
                    </a:cubicBezTo>
                    <a:cubicBezTo>
                      <a:pt x="36" y="43"/>
                      <a:pt x="36" y="43"/>
                      <a:pt x="36" y="43"/>
                    </a:cubicBezTo>
                    <a:cubicBezTo>
                      <a:pt x="37" y="42"/>
                      <a:pt x="38" y="41"/>
                      <a:pt x="40" y="40"/>
                    </a:cubicBezTo>
                    <a:cubicBezTo>
                      <a:pt x="43" y="40"/>
                      <a:pt x="45" y="41"/>
                      <a:pt x="45" y="43"/>
                    </a:cubicBezTo>
                    <a:cubicBezTo>
                      <a:pt x="46" y="46"/>
                      <a:pt x="45" y="48"/>
                      <a:pt x="43" y="50"/>
                    </a:cubicBezTo>
                    <a:cubicBezTo>
                      <a:pt x="42" y="51"/>
                      <a:pt x="42" y="51"/>
                      <a:pt x="42" y="51"/>
                    </a:cubicBezTo>
                    <a:cubicBezTo>
                      <a:pt x="43" y="51"/>
                      <a:pt x="43" y="51"/>
                      <a:pt x="43" y="51"/>
                    </a:cubicBezTo>
                    <a:cubicBezTo>
                      <a:pt x="48" y="50"/>
                      <a:pt x="48" y="50"/>
                      <a:pt x="48" y="50"/>
                    </a:cubicBezTo>
                    <a:cubicBezTo>
                      <a:pt x="48" y="53"/>
                      <a:pt x="48" y="53"/>
                      <a:pt x="48" y="53"/>
                    </a:cubicBezTo>
                    <a:lnTo>
                      <a:pt x="39" y="55"/>
                    </a:lnTo>
                    <a:close/>
                    <a:moveTo>
                      <a:pt x="55" y="51"/>
                    </a:moveTo>
                    <a:cubicBezTo>
                      <a:pt x="51" y="52"/>
                      <a:pt x="49" y="49"/>
                      <a:pt x="48" y="46"/>
                    </a:cubicBezTo>
                    <a:cubicBezTo>
                      <a:pt x="47" y="42"/>
                      <a:pt x="48" y="38"/>
                      <a:pt x="51" y="37"/>
                    </a:cubicBezTo>
                    <a:cubicBezTo>
                      <a:pt x="55" y="36"/>
                      <a:pt x="57" y="39"/>
                      <a:pt x="58" y="43"/>
                    </a:cubicBezTo>
                    <a:cubicBezTo>
                      <a:pt x="59" y="47"/>
                      <a:pt x="58" y="50"/>
                      <a:pt x="55" y="51"/>
                    </a:cubicBezTo>
                    <a:close/>
                  </a:path>
                </a:pathLst>
              </a:custGeom>
              <a:solidFill>
                <a:srgbClr val="1F497D">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89" name="Freeform 331"/>
              <p:cNvSpPr>
                <a:spLocks noEditPoints="1"/>
              </p:cNvSpPr>
              <p:nvPr/>
            </p:nvSpPr>
            <p:spPr bwMode="gray">
              <a:xfrm>
                <a:off x="1285033" y="3518783"/>
                <a:ext cx="551510" cy="462558"/>
              </a:xfrm>
              <a:custGeom>
                <a:avLst/>
                <a:gdLst>
                  <a:gd name="T0" fmla="*/ 115 w 117"/>
                  <a:gd name="T1" fmla="*/ 38 h 98"/>
                  <a:gd name="T2" fmla="*/ 96 w 117"/>
                  <a:gd name="T3" fmla="*/ 6 h 98"/>
                  <a:gd name="T4" fmla="*/ 84 w 117"/>
                  <a:gd name="T5" fmla="*/ 3 h 98"/>
                  <a:gd name="T6" fmla="*/ 6 w 117"/>
                  <a:gd name="T7" fmla="*/ 48 h 98"/>
                  <a:gd name="T8" fmla="*/ 3 w 117"/>
                  <a:gd name="T9" fmla="*/ 60 h 98"/>
                  <a:gd name="T10" fmla="*/ 21 w 117"/>
                  <a:gd name="T11" fmla="*/ 92 h 98"/>
                  <a:gd name="T12" fmla="*/ 33 w 117"/>
                  <a:gd name="T13" fmla="*/ 96 h 98"/>
                  <a:gd name="T14" fmla="*/ 35 w 117"/>
                  <a:gd name="T15" fmla="*/ 95 h 98"/>
                  <a:gd name="T16" fmla="*/ 36 w 117"/>
                  <a:gd name="T17" fmla="*/ 89 h 98"/>
                  <a:gd name="T18" fmla="*/ 33 w 117"/>
                  <a:gd name="T19" fmla="*/ 92 h 98"/>
                  <a:gd name="T20" fmla="*/ 24 w 117"/>
                  <a:gd name="T21" fmla="*/ 88 h 98"/>
                  <a:gd name="T22" fmla="*/ 8 w 117"/>
                  <a:gd name="T23" fmla="*/ 61 h 98"/>
                  <a:gd name="T24" fmla="*/ 9 w 117"/>
                  <a:gd name="T25" fmla="*/ 51 h 98"/>
                  <a:gd name="T26" fmla="*/ 64 w 117"/>
                  <a:gd name="T27" fmla="*/ 19 h 98"/>
                  <a:gd name="T28" fmla="*/ 73 w 117"/>
                  <a:gd name="T29" fmla="*/ 23 h 98"/>
                  <a:gd name="T30" fmla="*/ 89 w 117"/>
                  <a:gd name="T31" fmla="*/ 50 h 98"/>
                  <a:gd name="T32" fmla="*/ 88 w 117"/>
                  <a:gd name="T33" fmla="*/ 60 h 98"/>
                  <a:gd name="T34" fmla="*/ 53 w 117"/>
                  <a:gd name="T35" fmla="*/ 79 h 98"/>
                  <a:gd name="T36" fmla="*/ 59 w 117"/>
                  <a:gd name="T37" fmla="*/ 81 h 98"/>
                  <a:gd name="T38" fmla="*/ 112 w 117"/>
                  <a:gd name="T39" fmla="*/ 51 h 98"/>
                  <a:gd name="T40" fmla="*/ 115 w 117"/>
                  <a:gd name="T41" fmla="*/ 38 h 98"/>
                  <a:gd name="T42" fmla="*/ 98 w 117"/>
                  <a:gd name="T43" fmla="*/ 53 h 98"/>
                  <a:gd name="T44" fmla="*/ 95 w 117"/>
                  <a:gd name="T45" fmla="*/ 54 h 98"/>
                  <a:gd name="T46" fmla="*/ 94 w 117"/>
                  <a:gd name="T47" fmla="*/ 52 h 98"/>
                  <a:gd name="T48" fmla="*/ 97 w 117"/>
                  <a:gd name="T49" fmla="*/ 51 h 98"/>
                  <a:gd name="T50" fmla="*/ 98 w 117"/>
                  <a:gd name="T51" fmla="*/ 48 h 98"/>
                  <a:gd name="T52" fmla="*/ 94 w 117"/>
                  <a:gd name="T53" fmla="*/ 48 h 98"/>
                  <a:gd name="T54" fmla="*/ 92 w 117"/>
                  <a:gd name="T55" fmla="*/ 49 h 98"/>
                  <a:gd name="T56" fmla="*/ 89 w 117"/>
                  <a:gd name="T57" fmla="*/ 42 h 98"/>
                  <a:gd name="T58" fmla="*/ 96 w 117"/>
                  <a:gd name="T59" fmla="*/ 38 h 98"/>
                  <a:gd name="T60" fmla="*/ 97 w 117"/>
                  <a:gd name="T61" fmla="*/ 40 h 98"/>
                  <a:gd name="T62" fmla="*/ 93 w 117"/>
                  <a:gd name="T63" fmla="*/ 43 h 98"/>
                  <a:gd name="T64" fmla="*/ 93 w 117"/>
                  <a:gd name="T65" fmla="*/ 45 h 98"/>
                  <a:gd name="T66" fmla="*/ 94 w 117"/>
                  <a:gd name="T67" fmla="*/ 45 h 98"/>
                  <a:gd name="T68" fmla="*/ 98 w 117"/>
                  <a:gd name="T69" fmla="*/ 44 h 98"/>
                  <a:gd name="T70" fmla="*/ 101 w 117"/>
                  <a:gd name="T71" fmla="*/ 46 h 98"/>
                  <a:gd name="T72" fmla="*/ 98 w 117"/>
                  <a:gd name="T73" fmla="*/ 53 h 98"/>
                  <a:gd name="T74" fmla="*/ 109 w 117"/>
                  <a:gd name="T75" fmla="*/ 46 h 98"/>
                  <a:gd name="T76" fmla="*/ 101 w 117"/>
                  <a:gd name="T77" fmla="*/ 43 h 98"/>
                  <a:gd name="T78" fmla="*/ 102 w 117"/>
                  <a:gd name="T79" fmla="*/ 34 h 98"/>
                  <a:gd name="T80" fmla="*/ 110 w 117"/>
                  <a:gd name="T81" fmla="*/ 38 h 98"/>
                  <a:gd name="T82" fmla="*/ 109 w 117"/>
                  <a:gd name="T83" fmla="*/ 4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98">
                    <a:moveTo>
                      <a:pt x="115" y="38"/>
                    </a:moveTo>
                    <a:cubicBezTo>
                      <a:pt x="96" y="6"/>
                      <a:pt x="96" y="6"/>
                      <a:pt x="96" y="6"/>
                    </a:cubicBezTo>
                    <a:cubicBezTo>
                      <a:pt x="94" y="2"/>
                      <a:pt x="88" y="0"/>
                      <a:pt x="84" y="3"/>
                    </a:cubicBezTo>
                    <a:cubicBezTo>
                      <a:pt x="6" y="48"/>
                      <a:pt x="6" y="48"/>
                      <a:pt x="6" y="48"/>
                    </a:cubicBezTo>
                    <a:cubicBezTo>
                      <a:pt x="2" y="50"/>
                      <a:pt x="0" y="56"/>
                      <a:pt x="3" y="60"/>
                    </a:cubicBezTo>
                    <a:cubicBezTo>
                      <a:pt x="21" y="92"/>
                      <a:pt x="21" y="92"/>
                      <a:pt x="21" y="92"/>
                    </a:cubicBezTo>
                    <a:cubicBezTo>
                      <a:pt x="24" y="97"/>
                      <a:pt x="29" y="98"/>
                      <a:pt x="33" y="96"/>
                    </a:cubicBezTo>
                    <a:cubicBezTo>
                      <a:pt x="35" y="95"/>
                      <a:pt x="35" y="95"/>
                      <a:pt x="35" y="95"/>
                    </a:cubicBezTo>
                    <a:cubicBezTo>
                      <a:pt x="35" y="93"/>
                      <a:pt x="36" y="91"/>
                      <a:pt x="36" y="89"/>
                    </a:cubicBezTo>
                    <a:cubicBezTo>
                      <a:pt x="33" y="92"/>
                      <a:pt x="33" y="92"/>
                      <a:pt x="33" y="92"/>
                    </a:cubicBezTo>
                    <a:cubicBezTo>
                      <a:pt x="30" y="93"/>
                      <a:pt x="26" y="92"/>
                      <a:pt x="24" y="88"/>
                    </a:cubicBezTo>
                    <a:cubicBezTo>
                      <a:pt x="8" y="61"/>
                      <a:pt x="8" y="61"/>
                      <a:pt x="8" y="61"/>
                    </a:cubicBezTo>
                    <a:cubicBezTo>
                      <a:pt x="6" y="57"/>
                      <a:pt x="6" y="53"/>
                      <a:pt x="9" y="51"/>
                    </a:cubicBezTo>
                    <a:cubicBezTo>
                      <a:pt x="64" y="19"/>
                      <a:pt x="64" y="19"/>
                      <a:pt x="64" y="19"/>
                    </a:cubicBezTo>
                    <a:cubicBezTo>
                      <a:pt x="67" y="18"/>
                      <a:pt x="71" y="19"/>
                      <a:pt x="73" y="23"/>
                    </a:cubicBezTo>
                    <a:cubicBezTo>
                      <a:pt x="89" y="50"/>
                      <a:pt x="89" y="50"/>
                      <a:pt x="89" y="50"/>
                    </a:cubicBezTo>
                    <a:cubicBezTo>
                      <a:pt x="91" y="54"/>
                      <a:pt x="91" y="58"/>
                      <a:pt x="88" y="60"/>
                    </a:cubicBezTo>
                    <a:cubicBezTo>
                      <a:pt x="53" y="79"/>
                      <a:pt x="53" y="79"/>
                      <a:pt x="53" y="79"/>
                    </a:cubicBezTo>
                    <a:cubicBezTo>
                      <a:pt x="56" y="80"/>
                      <a:pt x="57" y="80"/>
                      <a:pt x="59" y="81"/>
                    </a:cubicBezTo>
                    <a:cubicBezTo>
                      <a:pt x="112" y="51"/>
                      <a:pt x="112" y="51"/>
                      <a:pt x="112" y="51"/>
                    </a:cubicBezTo>
                    <a:cubicBezTo>
                      <a:pt x="116" y="48"/>
                      <a:pt x="117" y="43"/>
                      <a:pt x="115" y="38"/>
                    </a:cubicBezTo>
                    <a:close/>
                    <a:moveTo>
                      <a:pt x="98" y="53"/>
                    </a:moveTo>
                    <a:cubicBezTo>
                      <a:pt x="97" y="54"/>
                      <a:pt x="95" y="54"/>
                      <a:pt x="95" y="54"/>
                    </a:cubicBezTo>
                    <a:cubicBezTo>
                      <a:pt x="94" y="52"/>
                      <a:pt x="94" y="52"/>
                      <a:pt x="94" y="52"/>
                    </a:cubicBezTo>
                    <a:cubicBezTo>
                      <a:pt x="95" y="52"/>
                      <a:pt x="96" y="51"/>
                      <a:pt x="97" y="51"/>
                    </a:cubicBezTo>
                    <a:cubicBezTo>
                      <a:pt x="98" y="50"/>
                      <a:pt x="99" y="49"/>
                      <a:pt x="98" y="48"/>
                    </a:cubicBezTo>
                    <a:cubicBezTo>
                      <a:pt x="98" y="46"/>
                      <a:pt x="96" y="46"/>
                      <a:pt x="94" y="48"/>
                    </a:cubicBezTo>
                    <a:cubicBezTo>
                      <a:pt x="93" y="48"/>
                      <a:pt x="93" y="48"/>
                      <a:pt x="92" y="49"/>
                    </a:cubicBezTo>
                    <a:cubicBezTo>
                      <a:pt x="89" y="42"/>
                      <a:pt x="89" y="42"/>
                      <a:pt x="89" y="42"/>
                    </a:cubicBezTo>
                    <a:cubicBezTo>
                      <a:pt x="96" y="38"/>
                      <a:pt x="96" y="38"/>
                      <a:pt x="96" y="38"/>
                    </a:cubicBezTo>
                    <a:cubicBezTo>
                      <a:pt x="97" y="40"/>
                      <a:pt x="97" y="40"/>
                      <a:pt x="97" y="40"/>
                    </a:cubicBezTo>
                    <a:cubicBezTo>
                      <a:pt x="93" y="43"/>
                      <a:pt x="93" y="43"/>
                      <a:pt x="93" y="43"/>
                    </a:cubicBezTo>
                    <a:cubicBezTo>
                      <a:pt x="93" y="45"/>
                      <a:pt x="93" y="45"/>
                      <a:pt x="93" y="45"/>
                    </a:cubicBezTo>
                    <a:cubicBezTo>
                      <a:pt x="94" y="45"/>
                      <a:pt x="94" y="45"/>
                      <a:pt x="94" y="45"/>
                    </a:cubicBezTo>
                    <a:cubicBezTo>
                      <a:pt x="95" y="44"/>
                      <a:pt x="97" y="43"/>
                      <a:pt x="98" y="44"/>
                    </a:cubicBezTo>
                    <a:cubicBezTo>
                      <a:pt x="99" y="44"/>
                      <a:pt x="100" y="44"/>
                      <a:pt x="101" y="46"/>
                    </a:cubicBezTo>
                    <a:cubicBezTo>
                      <a:pt x="102" y="48"/>
                      <a:pt x="101" y="51"/>
                      <a:pt x="98" y="53"/>
                    </a:cubicBezTo>
                    <a:close/>
                    <a:moveTo>
                      <a:pt x="109" y="46"/>
                    </a:moveTo>
                    <a:cubicBezTo>
                      <a:pt x="106" y="48"/>
                      <a:pt x="103" y="46"/>
                      <a:pt x="101" y="43"/>
                    </a:cubicBezTo>
                    <a:cubicBezTo>
                      <a:pt x="99" y="39"/>
                      <a:pt x="99" y="36"/>
                      <a:pt x="102" y="34"/>
                    </a:cubicBezTo>
                    <a:cubicBezTo>
                      <a:pt x="105" y="32"/>
                      <a:pt x="108" y="34"/>
                      <a:pt x="110" y="38"/>
                    </a:cubicBezTo>
                    <a:cubicBezTo>
                      <a:pt x="112" y="41"/>
                      <a:pt x="112" y="45"/>
                      <a:pt x="109" y="46"/>
                    </a:cubicBezTo>
                    <a:close/>
                  </a:path>
                </a:pathLst>
              </a:custGeom>
              <a:solidFill>
                <a:srgbClr val="1F497D">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90" name="Freeform 332"/>
              <p:cNvSpPr>
                <a:spLocks noEditPoints="1"/>
              </p:cNvSpPr>
              <p:nvPr/>
            </p:nvSpPr>
            <p:spPr bwMode="gray">
              <a:xfrm>
                <a:off x="1462939" y="3907214"/>
                <a:ext cx="127499" cy="136395"/>
              </a:xfrm>
              <a:custGeom>
                <a:avLst/>
                <a:gdLst>
                  <a:gd name="T0" fmla="*/ 27 w 27"/>
                  <a:gd name="T1" fmla="*/ 11 h 29"/>
                  <a:gd name="T2" fmla="*/ 15 w 27"/>
                  <a:gd name="T3" fmla="*/ 1 h 29"/>
                  <a:gd name="T4" fmla="*/ 0 w 27"/>
                  <a:gd name="T5" fmla="*/ 14 h 29"/>
                  <a:gd name="T6" fmla="*/ 13 w 27"/>
                  <a:gd name="T7" fmla="*/ 29 h 29"/>
                  <a:gd name="T8" fmla="*/ 23 w 27"/>
                  <a:gd name="T9" fmla="*/ 26 h 29"/>
                  <a:gd name="T10" fmla="*/ 22 w 27"/>
                  <a:gd name="T11" fmla="*/ 23 h 29"/>
                  <a:gd name="T12" fmla="*/ 27 w 27"/>
                  <a:gd name="T13" fmla="*/ 11 h 29"/>
                  <a:gd name="T14" fmla="*/ 17 w 27"/>
                  <a:gd name="T15" fmla="*/ 22 h 29"/>
                  <a:gd name="T16" fmla="*/ 14 w 27"/>
                  <a:gd name="T17" fmla="*/ 22 h 29"/>
                  <a:gd name="T18" fmla="*/ 14 w 27"/>
                  <a:gd name="T19" fmla="*/ 11 h 29"/>
                  <a:gd name="T20" fmla="*/ 14 w 27"/>
                  <a:gd name="T21" fmla="*/ 11 h 29"/>
                  <a:gd name="T22" fmla="*/ 11 w 27"/>
                  <a:gd name="T23" fmla="*/ 12 h 29"/>
                  <a:gd name="T24" fmla="*/ 11 w 27"/>
                  <a:gd name="T25" fmla="*/ 10 h 29"/>
                  <a:gd name="T26" fmla="*/ 14 w 27"/>
                  <a:gd name="T27" fmla="*/ 8 h 29"/>
                  <a:gd name="T28" fmla="*/ 17 w 27"/>
                  <a:gd name="T29" fmla="*/ 8 h 29"/>
                  <a:gd name="T30" fmla="*/ 17 w 27"/>
                  <a:gd name="T3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9">
                    <a:moveTo>
                      <a:pt x="27" y="11"/>
                    </a:moveTo>
                    <a:cubicBezTo>
                      <a:pt x="26" y="5"/>
                      <a:pt x="21" y="1"/>
                      <a:pt x="15" y="1"/>
                    </a:cubicBezTo>
                    <a:cubicBezTo>
                      <a:pt x="7" y="0"/>
                      <a:pt x="1" y="6"/>
                      <a:pt x="0" y="14"/>
                    </a:cubicBezTo>
                    <a:cubicBezTo>
                      <a:pt x="0" y="22"/>
                      <a:pt x="6" y="28"/>
                      <a:pt x="13" y="29"/>
                    </a:cubicBezTo>
                    <a:cubicBezTo>
                      <a:pt x="17" y="29"/>
                      <a:pt x="20" y="28"/>
                      <a:pt x="23" y="26"/>
                    </a:cubicBezTo>
                    <a:cubicBezTo>
                      <a:pt x="23" y="25"/>
                      <a:pt x="22" y="24"/>
                      <a:pt x="22" y="23"/>
                    </a:cubicBezTo>
                    <a:cubicBezTo>
                      <a:pt x="22" y="18"/>
                      <a:pt x="24" y="14"/>
                      <a:pt x="27" y="11"/>
                    </a:cubicBezTo>
                    <a:close/>
                    <a:moveTo>
                      <a:pt x="17" y="22"/>
                    </a:moveTo>
                    <a:cubicBezTo>
                      <a:pt x="14" y="22"/>
                      <a:pt x="14" y="22"/>
                      <a:pt x="14" y="22"/>
                    </a:cubicBezTo>
                    <a:cubicBezTo>
                      <a:pt x="14" y="11"/>
                      <a:pt x="14" y="11"/>
                      <a:pt x="14" y="11"/>
                    </a:cubicBezTo>
                    <a:cubicBezTo>
                      <a:pt x="14" y="11"/>
                      <a:pt x="14" y="11"/>
                      <a:pt x="14" y="11"/>
                    </a:cubicBezTo>
                    <a:cubicBezTo>
                      <a:pt x="11" y="12"/>
                      <a:pt x="11" y="12"/>
                      <a:pt x="11" y="12"/>
                    </a:cubicBezTo>
                    <a:cubicBezTo>
                      <a:pt x="11" y="10"/>
                      <a:pt x="11" y="10"/>
                      <a:pt x="11" y="10"/>
                    </a:cubicBezTo>
                    <a:cubicBezTo>
                      <a:pt x="14" y="8"/>
                      <a:pt x="14" y="8"/>
                      <a:pt x="14" y="8"/>
                    </a:cubicBezTo>
                    <a:cubicBezTo>
                      <a:pt x="17" y="8"/>
                      <a:pt x="17" y="8"/>
                      <a:pt x="17" y="8"/>
                    </a:cubicBezTo>
                    <a:lnTo>
                      <a:pt x="17" y="22"/>
                    </a:lnTo>
                    <a:close/>
                  </a:path>
                </a:pathLst>
              </a:custGeom>
              <a:solidFill>
                <a:srgbClr val="1F497D">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91" name="Freeform 333"/>
              <p:cNvSpPr>
                <a:spLocks noEditPoints="1"/>
              </p:cNvSpPr>
              <p:nvPr/>
            </p:nvSpPr>
            <p:spPr bwMode="gray">
              <a:xfrm>
                <a:off x="1709044" y="3711517"/>
                <a:ext cx="183837" cy="266861"/>
              </a:xfrm>
              <a:custGeom>
                <a:avLst/>
                <a:gdLst>
                  <a:gd name="T0" fmla="*/ 31 w 39"/>
                  <a:gd name="T1" fmla="*/ 0 h 56"/>
                  <a:gd name="T2" fmla="*/ 31 w 39"/>
                  <a:gd name="T3" fmla="*/ 0 h 56"/>
                  <a:gd name="T4" fmla="*/ 36 w 39"/>
                  <a:gd name="T5" fmla="*/ 21 h 56"/>
                  <a:gd name="T6" fmla="*/ 30 w 39"/>
                  <a:gd name="T7" fmla="*/ 32 h 56"/>
                  <a:gd name="T8" fmla="*/ 12 w 39"/>
                  <a:gd name="T9" fmla="*/ 37 h 56"/>
                  <a:gd name="T10" fmla="*/ 12 w 39"/>
                  <a:gd name="T11" fmla="*/ 44 h 56"/>
                  <a:gd name="T12" fmla="*/ 6 w 39"/>
                  <a:gd name="T13" fmla="*/ 52 h 56"/>
                  <a:gd name="T14" fmla="*/ 0 w 39"/>
                  <a:gd name="T15" fmla="*/ 52 h 56"/>
                  <a:gd name="T16" fmla="*/ 3 w 39"/>
                  <a:gd name="T17" fmla="*/ 56 h 56"/>
                  <a:gd name="T18" fmla="*/ 31 w 39"/>
                  <a:gd name="T19" fmla="*/ 56 h 56"/>
                  <a:gd name="T20" fmla="*/ 39 w 39"/>
                  <a:gd name="T21" fmla="*/ 47 h 56"/>
                  <a:gd name="T22" fmla="*/ 39 w 39"/>
                  <a:gd name="T23" fmla="*/ 10 h 56"/>
                  <a:gd name="T24" fmla="*/ 31 w 39"/>
                  <a:gd name="T25" fmla="*/ 0 h 56"/>
                  <a:gd name="T26" fmla="*/ 21 w 39"/>
                  <a:gd name="T27" fmla="*/ 51 h 56"/>
                  <a:gd name="T28" fmla="*/ 18 w 39"/>
                  <a:gd name="T29" fmla="*/ 51 h 56"/>
                  <a:gd name="T30" fmla="*/ 18 w 39"/>
                  <a:gd name="T31" fmla="*/ 40 h 56"/>
                  <a:gd name="T32" fmla="*/ 18 w 39"/>
                  <a:gd name="T33" fmla="*/ 40 h 56"/>
                  <a:gd name="T34" fmla="*/ 15 w 39"/>
                  <a:gd name="T35" fmla="*/ 42 h 56"/>
                  <a:gd name="T36" fmla="*/ 15 w 39"/>
                  <a:gd name="T37" fmla="*/ 39 h 56"/>
                  <a:gd name="T38" fmla="*/ 18 w 39"/>
                  <a:gd name="T39" fmla="*/ 37 h 56"/>
                  <a:gd name="T40" fmla="*/ 21 w 39"/>
                  <a:gd name="T41" fmla="*/ 37 h 56"/>
                  <a:gd name="T42" fmla="*/ 21 w 39"/>
                  <a:gd name="T43" fmla="*/ 51 h 56"/>
                  <a:gd name="T44" fmla="*/ 30 w 39"/>
                  <a:gd name="T45" fmla="*/ 51 h 56"/>
                  <a:gd name="T46" fmla="*/ 25 w 39"/>
                  <a:gd name="T47" fmla="*/ 44 h 56"/>
                  <a:gd name="T48" fmla="*/ 30 w 39"/>
                  <a:gd name="T49" fmla="*/ 37 h 56"/>
                  <a:gd name="T50" fmla="*/ 35 w 39"/>
                  <a:gd name="T51" fmla="*/ 44 h 56"/>
                  <a:gd name="T52" fmla="*/ 30 w 39"/>
                  <a:gd name="T53"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56">
                    <a:moveTo>
                      <a:pt x="31" y="0"/>
                    </a:moveTo>
                    <a:cubicBezTo>
                      <a:pt x="31" y="0"/>
                      <a:pt x="31" y="0"/>
                      <a:pt x="31" y="0"/>
                    </a:cubicBezTo>
                    <a:cubicBezTo>
                      <a:pt x="36" y="21"/>
                      <a:pt x="36" y="21"/>
                      <a:pt x="36" y="21"/>
                    </a:cubicBezTo>
                    <a:cubicBezTo>
                      <a:pt x="37" y="26"/>
                      <a:pt x="35" y="31"/>
                      <a:pt x="30" y="32"/>
                    </a:cubicBezTo>
                    <a:cubicBezTo>
                      <a:pt x="12" y="37"/>
                      <a:pt x="12" y="37"/>
                      <a:pt x="12" y="37"/>
                    </a:cubicBezTo>
                    <a:cubicBezTo>
                      <a:pt x="12" y="44"/>
                      <a:pt x="12" y="44"/>
                      <a:pt x="12" y="44"/>
                    </a:cubicBezTo>
                    <a:cubicBezTo>
                      <a:pt x="12" y="48"/>
                      <a:pt x="9" y="52"/>
                      <a:pt x="6" y="52"/>
                    </a:cubicBezTo>
                    <a:cubicBezTo>
                      <a:pt x="0" y="52"/>
                      <a:pt x="0" y="52"/>
                      <a:pt x="0" y="52"/>
                    </a:cubicBezTo>
                    <a:cubicBezTo>
                      <a:pt x="2" y="53"/>
                      <a:pt x="3" y="54"/>
                      <a:pt x="3" y="56"/>
                    </a:cubicBezTo>
                    <a:cubicBezTo>
                      <a:pt x="31" y="56"/>
                      <a:pt x="31" y="56"/>
                      <a:pt x="31" y="56"/>
                    </a:cubicBezTo>
                    <a:cubicBezTo>
                      <a:pt x="36" y="56"/>
                      <a:pt x="39" y="52"/>
                      <a:pt x="39" y="47"/>
                    </a:cubicBezTo>
                    <a:cubicBezTo>
                      <a:pt x="39" y="10"/>
                      <a:pt x="39" y="10"/>
                      <a:pt x="39" y="10"/>
                    </a:cubicBezTo>
                    <a:cubicBezTo>
                      <a:pt x="39" y="5"/>
                      <a:pt x="36" y="0"/>
                      <a:pt x="31" y="0"/>
                    </a:cubicBezTo>
                    <a:close/>
                    <a:moveTo>
                      <a:pt x="21" y="51"/>
                    </a:moveTo>
                    <a:cubicBezTo>
                      <a:pt x="18" y="51"/>
                      <a:pt x="18" y="51"/>
                      <a:pt x="18" y="51"/>
                    </a:cubicBezTo>
                    <a:cubicBezTo>
                      <a:pt x="18" y="40"/>
                      <a:pt x="18" y="40"/>
                      <a:pt x="18" y="40"/>
                    </a:cubicBezTo>
                    <a:cubicBezTo>
                      <a:pt x="18" y="40"/>
                      <a:pt x="18" y="40"/>
                      <a:pt x="18" y="40"/>
                    </a:cubicBezTo>
                    <a:cubicBezTo>
                      <a:pt x="15" y="42"/>
                      <a:pt x="15" y="42"/>
                      <a:pt x="15" y="42"/>
                    </a:cubicBezTo>
                    <a:cubicBezTo>
                      <a:pt x="15" y="39"/>
                      <a:pt x="15" y="39"/>
                      <a:pt x="15" y="39"/>
                    </a:cubicBezTo>
                    <a:cubicBezTo>
                      <a:pt x="18" y="37"/>
                      <a:pt x="18" y="37"/>
                      <a:pt x="18" y="37"/>
                    </a:cubicBezTo>
                    <a:cubicBezTo>
                      <a:pt x="21" y="37"/>
                      <a:pt x="21" y="37"/>
                      <a:pt x="21" y="37"/>
                    </a:cubicBezTo>
                    <a:lnTo>
                      <a:pt x="21" y="51"/>
                    </a:lnTo>
                    <a:close/>
                    <a:moveTo>
                      <a:pt x="30" y="51"/>
                    </a:moveTo>
                    <a:cubicBezTo>
                      <a:pt x="27" y="51"/>
                      <a:pt x="25" y="48"/>
                      <a:pt x="25" y="44"/>
                    </a:cubicBezTo>
                    <a:cubicBezTo>
                      <a:pt x="25" y="40"/>
                      <a:pt x="27" y="37"/>
                      <a:pt x="30" y="37"/>
                    </a:cubicBezTo>
                    <a:cubicBezTo>
                      <a:pt x="34" y="37"/>
                      <a:pt x="35" y="41"/>
                      <a:pt x="35" y="44"/>
                    </a:cubicBezTo>
                    <a:cubicBezTo>
                      <a:pt x="35" y="48"/>
                      <a:pt x="34" y="51"/>
                      <a:pt x="30" y="51"/>
                    </a:cubicBezTo>
                    <a:close/>
                  </a:path>
                </a:pathLst>
              </a:custGeom>
              <a:solidFill>
                <a:srgbClr val="1F497D">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92" name="Freeform 334"/>
              <p:cNvSpPr>
                <a:spLocks noEditPoints="1"/>
              </p:cNvSpPr>
              <p:nvPr/>
            </p:nvSpPr>
            <p:spPr bwMode="gray">
              <a:xfrm>
                <a:off x="1587474" y="3948726"/>
                <a:ext cx="130465" cy="133431"/>
              </a:xfrm>
              <a:custGeom>
                <a:avLst/>
                <a:gdLst>
                  <a:gd name="T0" fmla="*/ 15 w 28"/>
                  <a:gd name="T1" fmla="*/ 0 h 28"/>
                  <a:gd name="T2" fmla="*/ 0 w 28"/>
                  <a:gd name="T3" fmla="*/ 13 h 28"/>
                  <a:gd name="T4" fmla="*/ 13 w 28"/>
                  <a:gd name="T5" fmla="*/ 28 h 28"/>
                  <a:gd name="T6" fmla="*/ 28 w 28"/>
                  <a:gd name="T7" fmla="*/ 15 h 28"/>
                  <a:gd name="T8" fmla="*/ 15 w 28"/>
                  <a:gd name="T9" fmla="*/ 0 h 28"/>
                  <a:gd name="T10" fmla="*/ 18 w 28"/>
                  <a:gd name="T11" fmla="*/ 21 h 28"/>
                  <a:gd name="T12" fmla="*/ 8 w 28"/>
                  <a:gd name="T13" fmla="*/ 21 h 28"/>
                  <a:gd name="T14" fmla="*/ 8 w 28"/>
                  <a:gd name="T15" fmla="*/ 19 h 28"/>
                  <a:gd name="T16" fmla="*/ 10 w 28"/>
                  <a:gd name="T17" fmla="*/ 17 h 28"/>
                  <a:gd name="T18" fmla="*/ 15 w 28"/>
                  <a:gd name="T19" fmla="*/ 12 h 28"/>
                  <a:gd name="T20" fmla="*/ 12 w 28"/>
                  <a:gd name="T21" fmla="*/ 10 h 28"/>
                  <a:gd name="T22" fmla="*/ 9 w 28"/>
                  <a:gd name="T23" fmla="*/ 11 h 28"/>
                  <a:gd name="T24" fmla="*/ 8 w 28"/>
                  <a:gd name="T25" fmla="*/ 8 h 28"/>
                  <a:gd name="T26" fmla="*/ 13 w 28"/>
                  <a:gd name="T27" fmla="*/ 7 h 28"/>
                  <a:gd name="T28" fmla="*/ 18 w 28"/>
                  <a:gd name="T29" fmla="*/ 11 h 28"/>
                  <a:gd name="T30" fmla="*/ 14 w 28"/>
                  <a:gd name="T31" fmla="*/ 17 h 28"/>
                  <a:gd name="T32" fmla="*/ 13 w 28"/>
                  <a:gd name="T33" fmla="*/ 18 h 28"/>
                  <a:gd name="T34" fmla="*/ 13 w 28"/>
                  <a:gd name="T35" fmla="*/ 18 h 28"/>
                  <a:gd name="T36" fmla="*/ 18 w 28"/>
                  <a:gd name="T37" fmla="*/ 18 h 28"/>
                  <a:gd name="T38" fmla="*/ 18 w 28"/>
                  <a:gd name="T39"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8">
                    <a:moveTo>
                      <a:pt x="15" y="0"/>
                    </a:moveTo>
                    <a:cubicBezTo>
                      <a:pt x="7" y="0"/>
                      <a:pt x="0" y="5"/>
                      <a:pt x="0" y="13"/>
                    </a:cubicBezTo>
                    <a:cubicBezTo>
                      <a:pt x="0" y="21"/>
                      <a:pt x="5" y="27"/>
                      <a:pt x="13" y="28"/>
                    </a:cubicBezTo>
                    <a:cubicBezTo>
                      <a:pt x="21" y="28"/>
                      <a:pt x="27" y="23"/>
                      <a:pt x="28" y="15"/>
                    </a:cubicBezTo>
                    <a:cubicBezTo>
                      <a:pt x="28" y="7"/>
                      <a:pt x="23" y="1"/>
                      <a:pt x="15" y="0"/>
                    </a:cubicBezTo>
                    <a:close/>
                    <a:moveTo>
                      <a:pt x="18" y="21"/>
                    </a:moveTo>
                    <a:cubicBezTo>
                      <a:pt x="8" y="21"/>
                      <a:pt x="8" y="21"/>
                      <a:pt x="8" y="21"/>
                    </a:cubicBezTo>
                    <a:cubicBezTo>
                      <a:pt x="8" y="19"/>
                      <a:pt x="8" y="19"/>
                      <a:pt x="8" y="19"/>
                    </a:cubicBezTo>
                    <a:cubicBezTo>
                      <a:pt x="10" y="17"/>
                      <a:pt x="10" y="17"/>
                      <a:pt x="10" y="17"/>
                    </a:cubicBezTo>
                    <a:cubicBezTo>
                      <a:pt x="13" y="15"/>
                      <a:pt x="15" y="13"/>
                      <a:pt x="15" y="12"/>
                    </a:cubicBezTo>
                    <a:cubicBezTo>
                      <a:pt x="15" y="10"/>
                      <a:pt x="14" y="10"/>
                      <a:pt x="12" y="10"/>
                    </a:cubicBezTo>
                    <a:cubicBezTo>
                      <a:pt x="11" y="10"/>
                      <a:pt x="10" y="10"/>
                      <a:pt x="9" y="11"/>
                    </a:cubicBezTo>
                    <a:cubicBezTo>
                      <a:pt x="8" y="8"/>
                      <a:pt x="8" y="8"/>
                      <a:pt x="8" y="8"/>
                    </a:cubicBezTo>
                    <a:cubicBezTo>
                      <a:pt x="9" y="8"/>
                      <a:pt x="11" y="7"/>
                      <a:pt x="13" y="7"/>
                    </a:cubicBezTo>
                    <a:cubicBezTo>
                      <a:pt x="16" y="7"/>
                      <a:pt x="18" y="9"/>
                      <a:pt x="18" y="11"/>
                    </a:cubicBezTo>
                    <a:cubicBezTo>
                      <a:pt x="18" y="14"/>
                      <a:pt x="16" y="15"/>
                      <a:pt x="14" y="17"/>
                    </a:cubicBezTo>
                    <a:cubicBezTo>
                      <a:pt x="13" y="18"/>
                      <a:pt x="13" y="18"/>
                      <a:pt x="13" y="18"/>
                    </a:cubicBezTo>
                    <a:cubicBezTo>
                      <a:pt x="13" y="18"/>
                      <a:pt x="13" y="18"/>
                      <a:pt x="13" y="18"/>
                    </a:cubicBezTo>
                    <a:cubicBezTo>
                      <a:pt x="18" y="18"/>
                      <a:pt x="18" y="18"/>
                      <a:pt x="18" y="18"/>
                    </a:cubicBezTo>
                    <a:lnTo>
                      <a:pt x="18" y="21"/>
                    </a:lnTo>
                    <a:close/>
                  </a:path>
                </a:pathLst>
              </a:custGeom>
              <a:solidFill>
                <a:srgbClr val="1F497D">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93" name="Freeform 335"/>
              <p:cNvSpPr>
                <a:spLocks/>
              </p:cNvSpPr>
              <p:nvPr/>
            </p:nvSpPr>
            <p:spPr bwMode="gray">
              <a:xfrm>
                <a:off x="1379916" y="4028783"/>
                <a:ext cx="11860" cy="38547"/>
              </a:xfrm>
              <a:custGeom>
                <a:avLst/>
                <a:gdLst>
                  <a:gd name="T0" fmla="*/ 1 w 3"/>
                  <a:gd name="T1" fmla="*/ 0 h 8"/>
                  <a:gd name="T2" fmla="*/ 0 w 3"/>
                  <a:gd name="T3" fmla="*/ 4 h 8"/>
                  <a:gd name="T4" fmla="*/ 1 w 3"/>
                  <a:gd name="T5" fmla="*/ 8 h 8"/>
                  <a:gd name="T6" fmla="*/ 3 w 3"/>
                  <a:gd name="T7" fmla="*/ 4 h 8"/>
                  <a:gd name="T8" fmla="*/ 1 w 3"/>
                  <a:gd name="T9" fmla="*/ 0 h 8"/>
                </a:gdLst>
                <a:ahLst/>
                <a:cxnLst>
                  <a:cxn ang="0">
                    <a:pos x="T0" y="T1"/>
                  </a:cxn>
                  <a:cxn ang="0">
                    <a:pos x="T2" y="T3"/>
                  </a:cxn>
                  <a:cxn ang="0">
                    <a:pos x="T4" y="T5"/>
                  </a:cxn>
                  <a:cxn ang="0">
                    <a:pos x="T6" y="T7"/>
                  </a:cxn>
                  <a:cxn ang="0">
                    <a:pos x="T8" y="T9"/>
                  </a:cxn>
                </a:cxnLst>
                <a:rect l="0" t="0" r="r" b="b"/>
                <a:pathLst>
                  <a:path w="3" h="8">
                    <a:moveTo>
                      <a:pt x="1" y="0"/>
                    </a:moveTo>
                    <a:cubicBezTo>
                      <a:pt x="0" y="0"/>
                      <a:pt x="0" y="1"/>
                      <a:pt x="0" y="4"/>
                    </a:cubicBezTo>
                    <a:cubicBezTo>
                      <a:pt x="0" y="6"/>
                      <a:pt x="0" y="8"/>
                      <a:pt x="1" y="8"/>
                    </a:cubicBezTo>
                    <a:cubicBezTo>
                      <a:pt x="2" y="8"/>
                      <a:pt x="3" y="6"/>
                      <a:pt x="3" y="4"/>
                    </a:cubicBezTo>
                    <a:cubicBezTo>
                      <a:pt x="3" y="2"/>
                      <a:pt x="2" y="0"/>
                      <a:pt x="1" y="0"/>
                    </a:cubicBezTo>
                    <a:close/>
                  </a:path>
                </a:pathLst>
              </a:custGeom>
              <a:solidFill>
                <a:srgbClr val="1F497D">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94" name="Freeform 336"/>
              <p:cNvSpPr>
                <a:spLocks noEditPoints="1"/>
              </p:cNvSpPr>
              <p:nvPr/>
            </p:nvSpPr>
            <p:spPr bwMode="gray">
              <a:xfrm>
                <a:off x="1308754" y="3990238"/>
                <a:ext cx="106744" cy="115640"/>
              </a:xfrm>
              <a:custGeom>
                <a:avLst/>
                <a:gdLst>
                  <a:gd name="T0" fmla="*/ 13 w 23"/>
                  <a:gd name="T1" fmla="*/ 1 h 24"/>
                  <a:gd name="T2" fmla="*/ 1 w 23"/>
                  <a:gd name="T3" fmla="*/ 11 h 24"/>
                  <a:gd name="T4" fmla="*/ 11 w 23"/>
                  <a:gd name="T5" fmla="*/ 23 h 24"/>
                  <a:gd name="T6" fmla="*/ 23 w 23"/>
                  <a:gd name="T7" fmla="*/ 13 h 24"/>
                  <a:gd name="T8" fmla="*/ 13 w 23"/>
                  <a:gd name="T9" fmla="*/ 1 h 24"/>
                  <a:gd name="T10" fmla="*/ 6 w 23"/>
                  <a:gd name="T11" fmla="*/ 18 h 24"/>
                  <a:gd name="T12" fmla="*/ 3 w 23"/>
                  <a:gd name="T13" fmla="*/ 17 h 24"/>
                  <a:gd name="T14" fmla="*/ 4 w 23"/>
                  <a:gd name="T15" fmla="*/ 15 h 24"/>
                  <a:gd name="T16" fmla="*/ 6 w 23"/>
                  <a:gd name="T17" fmla="*/ 16 h 24"/>
                  <a:gd name="T18" fmla="*/ 8 w 23"/>
                  <a:gd name="T19" fmla="*/ 14 h 24"/>
                  <a:gd name="T20" fmla="*/ 5 w 23"/>
                  <a:gd name="T21" fmla="*/ 12 h 24"/>
                  <a:gd name="T22" fmla="*/ 4 w 23"/>
                  <a:gd name="T23" fmla="*/ 12 h 24"/>
                  <a:gd name="T24" fmla="*/ 4 w 23"/>
                  <a:gd name="T25" fmla="*/ 6 h 24"/>
                  <a:gd name="T26" fmla="*/ 10 w 23"/>
                  <a:gd name="T27" fmla="*/ 6 h 24"/>
                  <a:gd name="T28" fmla="*/ 10 w 23"/>
                  <a:gd name="T29" fmla="*/ 9 h 24"/>
                  <a:gd name="T30" fmla="*/ 6 w 23"/>
                  <a:gd name="T31" fmla="*/ 9 h 24"/>
                  <a:gd name="T32" fmla="*/ 6 w 23"/>
                  <a:gd name="T33" fmla="*/ 10 h 24"/>
                  <a:gd name="T34" fmla="*/ 7 w 23"/>
                  <a:gd name="T35" fmla="*/ 10 h 24"/>
                  <a:gd name="T36" fmla="*/ 9 w 23"/>
                  <a:gd name="T37" fmla="*/ 11 h 24"/>
                  <a:gd name="T38" fmla="*/ 11 w 23"/>
                  <a:gd name="T39" fmla="*/ 14 h 24"/>
                  <a:gd name="T40" fmla="*/ 6 w 23"/>
                  <a:gd name="T41" fmla="*/ 18 h 24"/>
                  <a:gd name="T42" fmla="*/ 16 w 23"/>
                  <a:gd name="T43" fmla="*/ 18 h 24"/>
                  <a:gd name="T44" fmla="*/ 12 w 23"/>
                  <a:gd name="T45" fmla="*/ 12 h 24"/>
                  <a:gd name="T46" fmla="*/ 16 w 23"/>
                  <a:gd name="T47" fmla="*/ 6 h 24"/>
                  <a:gd name="T48" fmla="*/ 20 w 23"/>
                  <a:gd name="T49" fmla="*/ 12 h 24"/>
                  <a:gd name="T50" fmla="*/ 16 w 23"/>
                  <a:gd name="T5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 h="24">
                    <a:moveTo>
                      <a:pt x="13" y="1"/>
                    </a:moveTo>
                    <a:cubicBezTo>
                      <a:pt x="6" y="0"/>
                      <a:pt x="1" y="5"/>
                      <a:pt x="1" y="11"/>
                    </a:cubicBezTo>
                    <a:cubicBezTo>
                      <a:pt x="0" y="17"/>
                      <a:pt x="5" y="23"/>
                      <a:pt x="11" y="23"/>
                    </a:cubicBezTo>
                    <a:cubicBezTo>
                      <a:pt x="17" y="24"/>
                      <a:pt x="23" y="19"/>
                      <a:pt x="23" y="13"/>
                    </a:cubicBezTo>
                    <a:cubicBezTo>
                      <a:pt x="23" y="6"/>
                      <a:pt x="19" y="1"/>
                      <a:pt x="13" y="1"/>
                    </a:cubicBezTo>
                    <a:close/>
                    <a:moveTo>
                      <a:pt x="6" y="18"/>
                    </a:moveTo>
                    <a:cubicBezTo>
                      <a:pt x="5" y="18"/>
                      <a:pt x="4" y="17"/>
                      <a:pt x="3" y="17"/>
                    </a:cubicBezTo>
                    <a:cubicBezTo>
                      <a:pt x="4" y="15"/>
                      <a:pt x="4" y="15"/>
                      <a:pt x="4" y="15"/>
                    </a:cubicBezTo>
                    <a:cubicBezTo>
                      <a:pt x="4" y="15"/>
                      <a:pt x="5" y="16"/>
                      <a:pt x="6" y="16"/>
                    </a:cubicBezTo>
                    <a:cubicBezTo>
                      <a:pt x="7" y="16"/>
                      <a:pt x="8" y="15"/>
                      <a:pt x="8" y="14"/>
                    </a:cubicBezTo>
                    <a:cubicBezTo>
                      <a:pt x="8" y="13"/>
                      <a:pt x="7" y="12"/>
                      <a:pt x="5" y="12"/>
                    </a:cubicBezTo>
                    <a:cubicBezTo>
                      <a:pt x="5" y="12"/>
                      <a:pt x="4" y="12"/>
                      <a:pt x="4" y="12"/>
                    </a:cubicBezTo>
                    <a:cubicBezTo>
                      <a:pt x="4" y="6"/>
                      <a:pt x="4" y="6"/>
                      <a:pt x="4" y="6"/>
                    </a:cubicBezTo>
                    <a:cubicBezTo>
                      <a:pt x="10" y="6"/>
                      <a:pt x="10" y="6"/>
                      <a:pt x="10" y="6"/>
                    </a:cubicBezTo>
                    <a:cubicBezTo>
                      <a:pt x="10" y="9"/>
                      <a:pt x="10" y="9"/>
                      <a:pt x="10" y="9"/>
                    </a:cubicBezTo>
                    <a:cubicBezTo>
                      <a:pt x="6" y="9"/>
                      <a:pt x="6" y="9"/>
                      <a:pt x="6" y="9"/>
                    </a:cubicBezTo>
                    <a:cubicBezTo>
                      <a:pt x="6" y="10"/>
                      <a:pt x="6" y="10"/>
                      <a:pt x="6" y="10"/>
                    </a:cubicBezTo>
                    <a:cubicBezTo>
                      <a:pt x="6" y="10"/>
                      <a:pt x="6" y="10"/>
                      <a:pt x="7" y="10"/>
                    </a:cubicBezTo>
                    <a:cubicBezTo>
                      <a:pt x="8" y="10"/>
                      <a:pt x="9" y="10"/>
                      <a:pt x="9" y="11"/>
                    </a:cubicBezTo>
                    <a:cubicBezTo>
                      <a:pt x="10" y="12"/>
                      <a:pt x="11" y="12"/>
                      <a:pt x="11" y="14"/>
                    </a:cubicBezTo>
                    <a:cubicBezTo>
                      <a:pt x="11" y="16"/>
                      <a:pt x="9" y="18"/>
                      <a:pt x="6" y="18"/>
                    </a:cubicBezTo>
                    <a:close/>
                    <a:moveTo>
                      <a:pt x="16" y="18"/>
                    </a:moveTo>
                    <a:cubicBezTo>
                      <a:pt x="14" y="18"/>
                      <a:pt x="12" y="15"/>
                      <a:pt x="12" y="12"/>
                    </a:cubicBezTo>
                    <a:cubicBezTo>
                      <a:pt x="12" y="9"/>
                      <a:pt x="14" y="6"/>
                      <a:pt x="16" y="6"/>
                    </a:cubicBezTo>
                    <a:cubicBezTo>
                      <a:pt x="19" y="6"/>
                      <a:pt x="20" y="9"/>
                      <a:pt x="20" y="12"/>
                    </a:cubicBezTo>
                    <a:cubicBezTo>
                      <a:pt x="20" y="15"/>
                      <a:pt x="19" y="18"/>
                      <a:pt x="16" y="18"/>
                    </a:cubicBezTo>
                    <a:close/>
                  </a:path>
                </a:pathLst>
              </a:custGeom>
              <a:solidFill>
                <a:srgbClr val="1F497D">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grpSp>
        <p:grpSp>
          <p:nvGrpSpPr>
            <p:cNvPr id="143" name="Gruppieren 142"/>
            <p:cNvGrpSpPr>
              <a:grpSpLocks noChangeAspect="1"/>
            </p:cNvGrpSpPr>
            <p:nvPr/>
          </p:nvGrpSpPr>
          <p:grpSpPr>
            <a:xfrm>
              <a:off x="4458026" y="7938120"/>
              <a:ext cx="2520000" cy="2520000"/>
              <a:chOff x="2907900" y="2821690"/>
              <a:chExt cx="1872000" cy="1872000"/>
            </a:xfrm>
          </p:grpSpPr>
          <p:sp>
            <p:nvSpPr>
              <p:cNvPr id="174" name="Ellipse 173"/>
              <p:cNvSpPr/>
              <p:nvPr/>
            </p:nvSpPr>
            <p:spPr bwMode="gray">
              <a:xfrm>
                <a:off x="2907900" y="2821690"/>
                <a:ext cx="1872000" cy="1872000"/>
              </a:xfrm>
              <a:prstGeom prst="ellipse">
                <a:avLst/>
              </a:prstGeom>
              <a:solidFill>
                <a:srgbClr val="4F81BD">
                  <a:lumMod val="50000"/>
                </a:srgbClr>
              </a:solidFill>
              <a:ln w="25400" cap="flat" cmpd="sng" algn="ctr">
                <a:noFill/>
                <a:prstDash val="solid"/>
              </a:ln>
              <a:effectLst/>
            </p:spPr>
            <p:txBody>
              <a:bodyPr lIns="36000" tIns="36000" rIns="36000" bIns="36000" rtlCol="0" anchor="ctr"/>
              <a:lstStyle/>
              <a:p>
                <a:pPr marL="0" marR="0" lvl="0" indent="0"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75" name="METRO ICON - world 2"/>
              <p:cNvGrpSpPr>
                <a:grpSpLocks noChangeAspect="1"/>
              </p:cNvGrpSpPr>
              <p:nvPr/>
            </p:nvGrpSpPr>
            <p:grpSpPr bwMode="gray">
              <a:xfrm>
                <a:off x="3448076" y="3367864"/>
                <a:ext cx="791648" cy="779652"/>
                <a:chOff x="7089699" y="3420936"/>
                <a:chExt cx="585039" cy="576174"/>
              </a:xfrm>
              <a:solidFill>
                <a:sysClr val="window" lastClr="FFFFFF"/>
              </a:solidFill>
            </p:grpSpPr>
            <p:sp>
              <p:nvSpPr>
                <p:cNvPr id="176" name="Freeform 24"/>
                <p:cNvSpPr>
                  <a:spLocks/>
                </p:cNvSpPr>
                <p:nvPr/>
              </p:nvSpPr>
              <p:spPr bwMode="gray">
                <a:xfrm>
                  <a:off x="7095608" y="3642541"/>
                  <a:ext cx="372298" cy="354569"/>
                </a:xfrm>
                <a:custGeom>
                  <a:avLst/>
                  <a:gdLst>
                    <a:gd name="T0" fmla="*/ 176 w 176"/>
                    <a:gd name="T1" fmla="*/ 84 h 168"/>
                    <a:gd name="T2" fmla="*/ 176 w 176"/>
                    <a:gd name="T3" fmla="*/ 114 h 168"/>
                    <a:gd name="T4" fmla="*/ 157 w 176"/>
                    <a:gd name="T5" fmla="*/ 144 h 168"/>
                    <a:gd name="T6" fmla="*/ 137 w 176"/>
                    <a:gd name="T7" fmla="*/ 166 h 168"/>
                    <a:gd name="T8" fmla="*/ 132 w 176"/>
                    <a:gd name="T9" fmla="*/ 168 h 168"/>
                    <a:gd name="T10" fmla="*/ 35 w 176"/>
                    <a:gd name="T11" fmla="*/ 126 h 168"/>
                    <a:gd name="T12" fmla="*/ 1 w 176"/>
                    <a:gd name="T13" fmla="*/ 59 h 168"/>
                    <a:gd name="T14" fmla="*/ 1 w 176"/>
                    <a:gd name="T15" fmla="*/ 54 h 168"/>
                    <a:gd name="T16" fmla="*/ 44 w 176"/>
                    <a:gd name="T17" fmla="*/ 5 h 168"/>
                    <a:gd name="T18" fmla="*/ 48 w 176"/>
                    <a:gd name="T19" fmla="*/ 5 h 168"/>
                    <a:gd name="T20" fmla="*/ 71 w 176"/>
                    <a:gd name="T21" fmla="*/ 2 h 168"/>
                    <a:gd name="T22" fmla="*/ 75 w 176"/>
                    <a:gd name="T23" fmla="*/ 1 h 168"/>
                    <a:gd name="T24" fmla="*/ 176 w 176"/>
                    <a:gd name="T25"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68">
                      <a:moveTo>
                        <a:pt x="176" y="84"/>
                      </a:moveTo>
                      <a:cubicBezTo>
                        <a:pt x="168" y="93"/>
                        <a:pt x="168" y="105"/>
                        <a:pt x="176" y="114"/>
                      </a:cubicBezTo>
                      <a:cubicBezTo>
                        <a:pt x="171" y="125"/>
                        <a:pt x="165" y="135"/>
                        <a:pt x="157" y="144"/>
                      </a:cubicBezTo>
                      <a:cubicBezTo>
                        <a:pt x="151" y="152"/>
                        <a:pt x="144" y="159"/>
                        <a:pt x="137" y="166"/>
                      </a:cubicBezTo>
                      <a:cubicBezTo>
                        <a:pt x="136" y="167"/>
                        <a:pt x="134" y="168"/>
                        <a:pt x="132" y="168"/>
                      </a:cubicBezTo>
                      <a:cubicBezTo>
                        <a:pt x="94" y="167"/>
                        <a:pt x="62" y="153"/>
                        <a:pt x="35" y="126"/>
                      </a:cubicBezTo>
                      <a:cubicBezTo>
                        <a:pt x="17" y="107"/>
                        <a:pt x="6" y="85"/>
                        <a:pt x="1" y="59"/>
                      </a:cubicBezTo>
                      <a:cubicBezTo>
                        <a:pt x="0" y="58"/>
                        <a:pt x="1" y="55"/>
                        <a:pt x="1" y="54"/>
                      </a:cubicBezTo>
                      <a:cubicBezTo>
                        <a:pt x="13" y="35"/>
                        <a:pt x="27" y="19"/>
                        <a:pt x="44" y="5"/>
                      </a:cubicBezTo>
                      <a:cubicBezTo>
                        <a:pt x="46" y="4"/>
                        <a:pt x="47" y="4"/>
                        <a:pt x="48" y="5"/>
                      </a:cubicBezTo>
                      <a:cubicBezTo>
                        <a:pt x="56" y="9"/>
                        <a:pt x="64" y="8"/>
                        <a:pt x="71" y="2"/>
                      </a:cubicBezTo>
                      <a:cubicBezTo>
                        <a:pt x="72" y="1"/>
                        <a:pt x="73" y="0"/>
                        <a:pt x="75" y="1"/>
                      </a:cubicBezTo>
                      <a:cubicBezTo>
                        <a:pt x="118" y="16"/>
                        <a:pt x="153" y="45"/>
                        <a:pt x="176" y="8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77" name="Freeform 24"/>
                <p:cNvSpPr>
                  <a:spLocks/>
                </p:cNvSpPr>
                <p:nvPr/>
              </p:nvSpPr>
              <p:spPr bwMode="gray">
                <a:xfrm>
                  <a:off x="7527001" y="3580492"/>
                  <a:ext cx="147737" cy="366388"/>
                </a:xfrm>
                <a:custGeom>
                  <a:avLst/>
                  <a:gdLst>
                    <a:gd name="T0" fmla="*/ 9 w 70"/>
                    <a:gd name="T1" fmla="*/ 174 h 174"/>
                    <a:gd name="T2" fmla="*/ 1 w 70"/>
                    <a:gd name="T3" fmla="*/ 145 h 174"/>
                    <a:gd name="T4" fmla="*/ 1 w 70"/>
                    <a:gd name="T5" fmla="*/ 142 h 174"/>
                    <a:gd name="T6" fmla="*/ 1 w 70"/>
                    <a:gd name="T7" fmla="*/ 114 h 174"/>
                    <a:gd name="T8" fmla="*/ 0 w 70"/>
                    <a:gd name="T9" fmla="*/ 110 h 174"/>
                    <a:gd name="T10" fmla="*/ 6 w 70"/>
                    <a:gd name="T11" fmla="*/ 72 h 174"/>
                    <a:gd name="T12" fmla="*/ 0 w 70"/>
                    <a:gd name="T13" fmla="*/ 8 h 174"/>
                    <a:gd name="T14" fmla="*/ 6 w 70"/>
                    <a:gd name="T15" fmla="*/ 1 h 174"/>
                    <a:gd name="T16" fmla="*/ 9 w 70"/>
                    <a:gd name="T17" fmla="*/ 1 h 174"/>
                    <a:gd name="T18" fmla="*/ 61 w 70"/>
                    <a:gd name="T19" fmla="*/ 24 h 174"/>
                    <a:gd name="T20" fmla="*/ 63 w 70"/>
                    <a:gd name="T21" fmla="*/ 26 h 174"/>
                    <a:gd name="T22" fmla="*/ 58 w 70"/>
                    <a:gd name="T23" fmla="*/ 110 h 174"/>
                    <a:gd name="T24" fmla="*/ 11 w 70"/>
                    <a:gd name="T25" fmla="*/ 172 h 174"/>
                    <a:gd name="T26" fmla="*/ 9 w 70"/>
                    <a:gd name="T2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174">
                      <a:moveTo>
                        <a:pt x="9" y="174"/>
                      </a:moveTo>
                      <a:cubicBezTo>
                        <a:pt x="6" y="164"/>
                        <a:pt x="3" y="154"/>
                        <a:pt x="1" y="145"/>
                      </a:cubicBezTo>
                      <a:cubicBezTo>
                        <a:pt x="0" y="144"/>
                        <a:pt x="1" y="143"/>
                        <a:pt x="1" y="142"/>
                      </a:cubicBezTo>
                      <a:cubicBezTo>
                        <a:pt x="9" y="132"/>
                        <a:pt x="9" y="122"/>
                        <a:pt x="1" y="114"/>
                      </a:cubicBezTo>
                      <a:cubicBezTo>
                        <a:pt x="0" y="113"/>
                        <a:pt x="0" y="111"/>
                        <a:pt x="0" y="110"/>
                      </a:cubicBezTo>
                      <a:cubicBezTo>
                        <a:pt x="2" y="97"/>
                        <a:pt x="5" y="84"/>
                        <a:pt x="6" y="72"/>
                      </a:cubicBezTo>
                      <a:cubicBezTo>
                        <a:pt x="8" y="50"/>
                        <a:pt x="5" y="29"/>
                        <a:pt x="0" y="8"/>
                      </a:cubicBezTo>
                      <a:cubicBezTo>
                        <a:pt x="2" y="5"/>
                        <a:pt x="4" y="3"/>
                        <a:pt x="6" y="1"/>
                      </a:cubicBezTo>
                      <a:cubicBezTo>
                        <a:pt x="7" y="1"/>
                        <a:pt x="8" y="0"/>
                        <a:pt x="9" y="1"/>
                      </a:cubicBezTo>
                      <a:cubicBezTo>
                        <a:pt x="27" y="6"/>
                        <a:pt x="45" y="13"/>
                        <a:pt x="61" y="24"/>
                      </a:cubicBezTo>
                      <a:cubicBezTo>
                        <a:pt x="62" y="24"/>
                        <a:pt x="62" y="25"/>
                        <a:pt x="63" y="26"/>
                      </a:cubicBezTo>
                      <a:cubicBezTo>
                        <a:pt x="70" y="55"/>
                        <a:pt x="69" y="83"/>
                        <a:pt x="58" y="110"/>
                      </a:cubicBezTo>
                      <a:cubicBezTo>
                        <a:pt x="49" y="135"/>
                        <a:pt x="33" y="156"/>
                        <a:pt x="11" y="172"/>
                      </a:cubicBezTo>
                      <a:cubicBezTo>
                        <a:pt x="10" y="172"/>
                        <a:pt x="9" y="173"/>
                        <a:pt x="9" y="17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78" name="Freeform 24"/>
                <p:cNvSpPr>
                  <a:spLocks/>
                </p:cNvSpPr>
                <p:nvPr/>
              </p:nvSpPr>
              <p:spPr bwMode="gray">
                <a:xfrm>
                  <a:off x="7116293" y="3420936"/>
                  <a:ext cx="354569" cy="177285"/>
                </a:xfrm>
                <a:custGeom>
                  <a:avLst/>
                  <a:gdLst>
                    <a:gd name="T0" fmla="*/ 0 w 168"/>
                    <a:gd name="T1" fmla="*/ 82 h 84"/>
                    <a:gd name="T2" fmla="*/ 10 w 168"/>
                    <a:gd name="T3" fmla="*/ 63 h 84"/>
                    <a:gd name="T4" fmla="*/ 101 w 168"/>
                    <a:gd name="T5" fmla="*/ 2 h 84"/>
                    <a:gd name="T6" fmla="*/ 131 w 168"/>
                    <a:gd name="T7" fmla="*/ 0 h 84"/>
                    <a:gd name="T8" fmla="*/ 135 w 168"/>
                    <a:gd name="T9" fmla="*/ 1 h 84"/>
                    <a:gd name="T10" fmla="*/ 167 w 168"/>
                    <a:gd name="T11" fmla="*/ 46 h 84"/>
                    <a:gd name="T12" fmla="*/ 166 w 168"/>
                    <a:gd name="T13" fmla="*/ 51 h 84"/>
                    <a:gd name="T14" fmla="*/ 166 w 168"/>
                    <a:gd name="T15" fmla="*/ 51 h 84"/>
                    <a:gd name="T16" fmla="*/ 154 w 168"/>
                    <a:gd name="T17" fmla="*/ 56 h 84"/>
                    <a:gd name="T18" fmla="*/ 67 w 168"/>
                    <a:gd name="T19" fmla="*/ 75 h 84"/>
                    <a:gd name="T20" fmla="*/ 59 w 168"/>
                    <a:gd name="T21" fmla="*/ 75 h 84"/>
                    <a:gd name="T22" fmla="*/ 33 w 168"/>
                    <a:gd name="T23" fmla="*/ 81 h 84"/>
                    <a:gd name="T24" fmla="*/ 27 w 168"/>
                    <a:gd name="T25" fmla="*/ 83 h 84"/>
                    <a:gd name="T26" fmla="*/ 0 w 168"/>
                    <a:gd name="T27"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84">
                      <a:moveTo>
                        <a:pt x="0" y="82"/>
                      </a:moveTo>
                      <a:cubicBezTo>
                        <a:pt x="3" y="75"/>
                        <a:pt x="6" y="69"/>
                        <a:pt x="10" y="63"/>
                      </a:cubicBezTo>
                      <a:cubicBezTo>
                        <a:pt x="32" y="30"/>
                        <a:pt x="62" y="9"/>
                        <a:pt x="101" y="2"/>
                      </a:cubicBezTo>
                      <a:cubicBezTo>
                        <a:pt x="111" y="0"/>
                        <a:pt x="121" y="0"/>
                        <a:pt x="131" y="0"/>
                      </a:cubicBezTo>
                      <a:cubicBezTo>
                        <a:pt x="132" y="0"/>
                        <a:pt x="134" y="1"/>
                        <a:pt x="135" y="1"/>
                      </a:cubicBezTo>
                      <a:cubicBezTo>
                        <a:pt x="147" y="15"/>
                        <a:pt x="158" y="30"/>
                        <a:pt x="167" y="46"/>
                      </a:cubicBezTo>
                      <a:cubicBezTo>
                        <a:pt x="168" y="48"/>
                        <a:pt x="168" y="49"/>
                        <a:pt x="166" y="51"/>
                      </a:cubicBezTo>
                      <a:cubicBezTo>
                        <a:pt x="166" y="51"/>
                        <a:pt x="166" y="51"/>
                        <a:pt x="166" y="51"/>
                      </a:cubicBezTo>
                      <a:cubicBezTo>
                        <a:pt x="163" y="56"/>
                        <a:pt x="159" y="56"/>
                        <a:pt x="154" y="56"/>
                      </a:cubicBezTo>
                      <a:cubicBezTo>
                        <a:pt x="124" y="55"/>
                        <a:pt x="95" y="62"/>
                        <a:pt x="67" y="75"/>
                      </a:cubicBezTo>
                      <a:cubicBezTo>
                        <a:pt x="64" y="76"/>
                        <a:pt x="62" y="77"/>
                        <a:pt x="59" y="75"/>
                      </a:cubicBezTo>
                      <a:cubicBezTo>
                        <a:pt x="51" y="69"/>
                        <a:pt x="38" y="72"/>
                        <a:pt x="33" y="81"/>
                      </a:cubicBezTo>
                      <a:cubicBezTo>
                        <a:pt x="31" y="83"/>
                        <a:pt x="30" y="84"/>
                        <a:pt x="27" y="83"/>
                      </a:cubicBezTo>
                      <a:cubicBezTo>
                        <a:pt x="19" y="83"/>
                        <a:pt x="10" y="82"/>
                        <a:pt x="0" y="8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79" name="Freeform 24"/>
                <p:cNvSpPr>
                  <a:spLocks/>
                </p:cNvSpPr>
                <p:nvPr/>
              </p:nvSpPr>
              <p:spPr bwMode="gray">
                <a:xfrm>
                  <a:off x="7261074" y="3565717"/>
                  <a:ext cx="251154" cy="242289"/>
                </a:xfrm>
                <a:custGeom>
                  <a:avLst/>
                  <a:gdLst>
                    <a:gd name="T0" fmla="*/ 119 w 119"/>
                    <a:gd name="T1" fmla="*/ 65 h 115"/>
                    <a:gd name="T2" fmla="*/ 113 w 119"/>
                    <a:gd name="T3" fmla="*/ 113 h 115"/>
                    <a:gd name="T4" fmla="*/ 111 w 119"/>
                    <a:gd name="T5" fmla="*/ 115 h 115"/>
                    <a:gd name="T6" fmla="*/ 109 w 119"/>
                    <a:gd name="T7" fmla="*/ 113 h 115"/>
                    <a:gd name="T8" fmla="*/ 58 w 119"/>
                    <a:gd name="T9" fmla="*/ 56 h 115"/>
                    <a:gd name="T10" fmla="*/ 3 w 119"/>
                    <a:gd name="T11" fmla="*/ 26 h 115"/>
                    <a:gd name="T12" fmla="*/ 0 w 119"/>
                    <a:gd name="T13" fmla="*/ 23 h 115"/>
                    <a:gd name="T14" fmla="*/ 3 w 119"/>
                    <a:gd name="T15" fmla="*/ 19 h 115"/>
                    <a:gd name="T16" fmla="*/ 91 w 119"/>
                    <a:gd name="T17" fmla="*/ 1 h 115"/>
                    <a:gd name="T18" fmla="*/ 94 w 119"/>
                    <a:gd name="T19" fmla="*/ 3 h 115"/>
                    <a:gd name="T20" fmla="*/ 110 w 119"/>
                    <a:gd name="T21" fmla="*/ 16 h 115"/>
                    <a:gd name="T22" fmla="*/ 113 w 119"/>
                    <a:gd name="T23" fmla="*/ 19 h 115"/>
                    <a:gd name="T24" fmla="*/ 119 w 119"/>
                    <a:gd name="T25" fmla="*/ 6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5">
                      <a:moveTo>
                        <a:pt x="119" y="65"/>
                      </a:moveTo>
                      <a:cubicBezTo>
                        <a:pt x="119" y="81"/>
                        <a:pt x="117" y="97"/>
                        <a:pt x="113" y="113"/>
                      </a:cubicBezTo>
                      <a:cubicBezTo>
                        <a:pt x="113" y="114"/>
                        <a:pt x="112" y="114"/>
                        <a:pt x="111" y="115"/>
                      </a:cubicBezTo>
                      <a:cubicBezTo>
                        <a:pt x="110" y="115"/>
                        <a:pt x="109" y="114"/>
                        <a:pt x="109" y="113"/>
                      </a:cubicBezTo>
                      <a:cubicBezTo>
                        <a:pt x="95" y="91"/>
                        <a:pt x="79" y="72"/>
                        <a:pt x="58" y="56"/>
                      </a:cubicBezTo>
                      <a:cubicBezTo>
                        <a:pt x="41" y="43"/>
                        <a:pt x="23" y="33"/>
                        <a:pt x="3" y="26"/>
                      </a:cubicBezTo>
                      <a:cubicBezTo>
                        <a:pt x="2" y="25"/>
                        <a:pt x="0" y="25"/>
                        <a:pt x="0" y="23"/>
                      </a:cubicBezTo>
                      <a:cubicBezTo>
                        <a:pt x="0" y="20"/>
                        <a:pt x="1" y="20"/>
                        <a:pt x="3" y="19"/>
                      </a:cubicBezTo>
                      <a:cubicBezTo>
                        <a:pt x="31" y="6"/>
                        <a:pt x="60" y="0"/>
                        <a:pt x="91" y="1"/>
                      </a:cubicBezTo>
                      <a:cubicBezTo>
                        <a:pt x="92" y="1"/>
                        <a:pt x="93" y="1"/>
                        <a:pt x="94" y="3"/>
                      </a:cubicBezTo>
                      <a:cubicBezTo>
                        <a:pt x="97" y="10"/>
                        <a:pt x="103" y="14"/>
                        <a:pt x="110" y="16"/>
                      </a:cubicBezTo>
                      <a:cubicBezTo>
                        <a:pt x="112" y="16"/>
                        <a:pt x="113" y="17"/>
                        <a:pt x="113" y="19"/>
                      </a:cubicBezTo>
                      <a:cubicBezTo>
                        <a:pt x="117" y="34"/>
                        <a:pt x="119" y="50"/>
                        <a:pt x="119" y="6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80" name="Freeform 24"/>
                <p:cNvSpPr>
                  <a:spLocks/>
                </p:cNvSpPr>
                <p:nvPr/>
              </p:nvSpPr>
              <p:spPr bwMode="gray">
                <a:xfrm>
                  <a:off x="7441314" y="3429799"/>
                  <a:ext cx="197969" cy="159556"/>
                </a:xfrm>
                <a:custGeom>
                  <a:avLst/>
                  <a:gdLst>
                    <a:gd name="T0" fmla="*/ 0 w 95"/>
                    <a:gd name="T1" fmla="*/ 0 h 76"/>
                    <a:gd name="T2" fmla="*/ 95 w 95"/>
                    <a:gd name="T3" fmla="*/ 76 h 76"/>
                    <a:gd name="T4" fmla="*/ 91 w 95"/>
                    <a:gd name="T5" fmla="*/ 74 h 76"/>
                    <a:gd name="T6" fmla="*/ 52 w 95"/>
                    <a:gd name="T7" fmla="*/ 59 h 76"/>
                    <a:gd name="T8" fmla="*/ 49 w 95"/>
                    <a:gd name="T9" fmla="*/ 57 h 76"/>
                    <a:gd name="T10" fmla="*/ 29 w 95"/>
                    <a:gd name="T11" fmla="*/ 42 h 76"/>
                    <a:gd name="T12" fmla="*/ 26 w 95"/>
                    <a:gd name="T13" fmla="*/ 40 h 76"/>
                    <a:gd name="T14" fmla="*/ 1 w 95"/>
                    <a:gd name="T15" fmla="*/ 1 h 76"/>
                    <a:gd name="T16" fmla="*/ 0 w 95"/>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76">
                      <a:moveTo>
                        <a:pt x="0" y="0"/>
                      </a:moveTo>
                      <a:cubicBezTo>
                        <a:pt x="44" y="10"/>
                        <a:pt x="76" y="36"/>
                        <a:pt x="95" y="76"/>
                      </a:cubicBezTo>
                      <a:cubicBezTo>
                        <a:pt x="94" y="76"/>
                        <a:pt x="93" y="75"/>
                        <a:pt x="91" y="74"/>
                      </a:cubicBezTo>
                      <a:cubicBezTo>
                        <a:pt x="79" y="68"/>
                        <a:pt x="66" y="63"/>
                        <a:pt x="52" y="59"/>
                      </a:cubicBezTo>
                      <a:cubicBezTo>
                        <a:pt x="51" y="59"/>
                        <a:pt x="49" y="58"/>
                        <a:pt x="49" y="57"/>
                      </a:cubicBezTo>
                      <a:cubicBezTo>
                        <a:pt x="45" y="48"/>
                        <a:pt x="38" y="44"/>
                        <a:pt x="29" y="42"/>
                      </a:cubicBezTo>
                      <a:cubicBezTo>
                        <a:pt x="28" y="42"/>
                        <a:pt x="27" y="41"/>
                        <a:pt x="26" y="40"/>
                      </a:cubicBezTo>
                      <a:cubicBezTo>
                        <a:pt x="19" y="26"/>
                        <a:pt x="11" y="13"/>
                        <a:pt x="1" y="1"/>
                      </a:cubicBezTo>
                      <a:cubicBezTo>
                        <a:pt x="1" y="1"/>
                        <a:pt x="1" y="1"/>
                        <a:pt x="0"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81" name="Freeform 24"/>
                <p:cNvSpPr>
                  <a:spLocks/>
                </p:cNvSpPr>
                <p:nvPr/>
              </p:nvSpPr>
              <p:spPr bwMode="gray">
                <a:xfrm>
                  <a:off x="7426540" y="3893695"/>
                  <a:ext cx="91598" cy="100461"/>
                </a:xfrm>
                <a:custGeom>
                  <a:avLst/>
                  <a:gdLst>
                    <a:gd name="T0" fmla="*/ 0 w 44"/>
                    <a:gd name="T1" fmla="*/ 47 h 47"/>
                    <a:gd name="T2" fmla="*/ 10 w 44"/>
                    <a:gd name="T3" fmla="*/ 35 h 47"/>
                    <a:gd name="T4" fmla="*/ 32 w 44"/>
                    <a:gd name="T5" fmla="*/ 2 h 47"/>
                    <a:gd name="T6" fmla="*/ 35 w 44"/>
                    <a:gd name="T7" fmla="*/ 0 h 47"/>
                    <a:gd name="T8" fmla="*/ 37 w 44"/>
                    <a:gd name="T9" fmla="*/ 3 h 47"/>
                    <a:gd name="T10" fmla="*/ 44 w 44"/>
                    <a:gd name="T11" fmla="*/ 32 h 47"/>
                    <a:gd name="T12" fmla="*/ 0 w 44"/>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44" h="47">
                      <a:moveTo>
                        <a:pt x="0" y="47"/>
                      </a:moveTo>
                      <a:cubicBezTo>
                        <a:pt x="4" y="43"/>
                        <a:pt x="7" y="39"/>
                        <a:pt x="10" y="35"/>
                      </a:cubicBezTo>
                      <a:cubicBezTo>
                        <a:pt x="18" y="25"/>
                        <a:pt x="25" y="13"/>
                        <a:pt x="32" y="2"/>
                      </a:cubicBezTo>
                      <a:cubicBezTo>
                        <a:pt x="33" y="1"/>
                        <a:pt x="34" y="1"/>
                        <a:pt x="35" y="0"/>
                      </a:cubicBezTo>
                      <a:cubicBezTo>
                        <a:pt x="35" y="1"/>
                        <a:pt x="36" y="2"/>
                        <a:pt x="37" y="3"/>
                      </a:cubicBezTo>
                      <a:cubicBezTo>
                        <a:pt x="39" y="13"/>
                        <a:pt x="42" y="23"/>
                        <a:pt x="44" y="32"/>
                      </a:cubicBezTo>
                      <a:cubicBezTo>
                        <a:pt x="30" y="40"/>
                        <a:pt x="16" y="45"/>
                        <a:pt x="0" y="4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sp>
              <p:nvSpPr>
                <p:cNvPr id="182" name="Freeform 24"/>
                <p:cNvSpPr>
                  <a:spLocks/>
                </p:cNvSpPr>
                <p:nvPr/>
              </p:nvSpPr>
              <p:spPr bwMode="gray">
                <a:xfrm>
                  <a:off x="7089699" y="3621859"/>
                  <a:ext cx="88642" cy="94552"/>
                </a:xfrm>
                <a:custGeom>
                  <a:avLst/>
                  <a:gdLst>
                    <a:gd name="T0" fmla="*/ 0 w 42"/>
                    <a:gd name="T1" fmla="*/ 44 h 44"/>
                    <a:gd name="T2" fmla="*/ 3 w 42"/>
                    <a:gd name="T3" fmla="*/ 20 h 44"/>
                    <a:gd name="T4" fmla="*/ 6 w 42"/>
                    <a:gd name="T5" fmla="*/ 3 h 44"/>
                    <a:gd name="T6" fmla="*/ 8 w 42"/>
                    <a:gd name="T7" fmla="*/ 1 h 44"/>
                    <a:gd name="T8" fmla="*/ 40 w 42"/>
                    <a:gd name="T9" fmla="*/ 2 h 44"/>
                    <a:gd name="T10" fmla="*/ 42 w 42"/>
                    <a:gd name="T11" fmla="*/ 3 h 44"/>
                    <a:gd name="T12" fmla="*/ 2 w 42"/>
                    <a:gd name="T13" fmla="*/ 44 h 44"/>
                    <a:gd name="T14" fmla="*/ 0 w 4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4">
                      <a:moveTo>
                        <a:pt x="0" y="44"/>
                      </a:moveTo>
                      <a:cubicBezTo>
                        <a:pt x="1" y="36"/>
                        <a:pt x="1" y="28"/>
                        <a:pt x="3" y="20"/>
                      </a:cubicBezTo>
                      <a:cubicBezTo>
                        <a:pt x="3" y="14"/>
                        <a:pt x="5" y="8"/>
                        <a:pt x="6" y="3"/>
                      </a:cubicBezTo>
                      <a:cubicBezTo>
                        <a:pt x="7" y="2"/>
                        <a:pt x="8" y="0"/>
                        <a:pt x="8" y="1"/>
                      </a:cubicBezTo>
                      <a:cubicBezTo>
                        <a:pt x="19" y="1"/>
                        <a:pt x="30" y="1"/>
                        <a:pt x="40" y="2"/>
                      </a:cubicBezTo>
                      <a:cubicBezTo>
                        <a:pt x="41" y="2"/>
                        <a:pt x="41" y="2"/>
                        <a:pt x="42" y="3"/>
                      </a:cubicBezTo>
                      <a:cubicBezTo>
                        <a:pt x="26" y="15"/>
                        <a:pt x="13" y="29"/>
                        <a:pt x="2" y="44"/>
                      </a:cubicBezTo>
                      <a:cubicBezTo>
                        <a:pt x="1" y="44"/>
                        <a:pt x="1" y="44"/>
                        <a:pt x="0"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a typeface="+mn-ea"/>
                  </a:endParaRPr>
                </a:p>
              </p:txBody>
            </p:sp>
          </p:grpSp>
        </p:grpSp>
        <p:grpSp>
          <p:nvGrpSpPr>
            <p:cNvPr id="144" name="Gruppieren 143"/>
            <p:cNvGrpSpPr>
              <a:grpSpLocks noChangeAspect="1"/>
            </p:cNvGrpSpPr>
            <p:nvPr/>
          </p:nvGrpSpPr>
          <p:grpSpPr>
            <a:xfrm>
              <a:off x="4515961" y="3965956"/>
              <a:ext cx="2520000" cy="2520000"/>
              <a:chOff x="4116914" y="4534010"/>
              <a:chExt cx="1872000" cy="1872000"/>
            </a:xfrm>
          </p:grpSpPr>
          <p:sp>
            <p:nvSpPr>
              <p:cNvPr id="169" name="Ellipse 168"/>
              <p:cNvSpPr/>
              <p:nvPr/>
            </p:nvSpPr>
            <p:spPr bwMode="gray">
              <a:xfrm>
                <a:off x="4116914" y="4534010"/>
                <a:ext cx="1872000" cy="1872000"/>
              </a:xfrm>
              <a:prstGeom prst="ellipse">
                <a:avLst/>
              </a:prstGeom>
              <a:solidFill>
                <a:srgbClr val="4F81BD">
                  <a:lumMod val="50000"/>
                </a:srgbClr>
              </a:solidFill>
              <a:ln w="25400" cap="flat" cmpd="sng" algn="ctr">
                <a:noFill/>
                <a:prstDash val="solid"/>
              </a:ln>
              <a:effectLst/>
            </p:spPr>
            <p:txBody>
              <a:bodyPr lIns="36000" tIns="36000" rIns="36000" bIns="36000" rtlCol="0" anchor="ctr"/>
              <a:lstStyle/>
              <a:p>
                <a:pPr marL="0" marR="0" lvl="0" indent="0"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70" name="Gruppieren 169"/>
              <p:cNvGrpSpPr/>
              <p:nvPr/>
            </p:nvGrpSpPr>
            <p:grpSpPr>
              <a:xfrm>
                <a:off x="4357303" y="4898670"/>
                <a:ext cx="1427864" cy="900778"/>
                <a:chOff x="467544" y="692696"/>
                <a:chExt cx="1427864" cy="900778"/>
              </a:xfrm>
            </p:grpSpPr>
            <p:cxnSp>
              <p:nvCxnSpPr>
                <p:cNvPr id="171" name="Gerade Verbindung mit Pfeil 170"/>
                <p:cNvCxnSpPr/>
                <p:nvPr/>
              </p:nvCxnSpPr>
              <p:spPr>
                <a:xfrm>
                  <a:off x="467544" y="1268760"/>
                  <a:ext cx="1427864" cy="0"/>
                </a:xfrm>
                <a:prstGeom prst="straightConnector1">
                  <a:avLst/>
                </a:prstGeom>
                <a:noFill/>
                <a:ln w="82550" cap="flat" cmpd="sng" algn="ctr">
                  <a:solidFill>
                    <a:srgbClr val="4F81BD">
                      <a:shade val="95000"/>
                      <a:satMod val="105000"/>
                    </a:srgbClr>
                  </a:solidFill>
                  <a:prstDash val="solid"/>
                  <a:tailEnd type="triangle"/>
                </a:ln>
                <a:effectLst/>
              </p:spPr>
            </p:cxnSp>
            <p:cxnSp>
              <p:nvCxnSpPr>
                <p:cNvPr id="172" name="Gerade Verbindung mit Pfeil 171"/>
                <p:cNvCxnSpPr/>
                <p:nvPr/>
              </p:nvCxnSpPr>
              <p:spPr>
                <a:xfrm flipV="1">
                  <a:off x="827584" y="692696"/>
                  <a:ext cx="0" cy="900778"/>
                </a:xfrm>
                <a:prstGeom prst="straightConnector1">
                  <a:avLst/>
                </a:prstGeom>
                <a:noFill/>
                <a:ln w="82550" cap="flat" cmpd="sng" algn="ctr">
                  <a:solidFill>
                    <a:srgbClr val="4F81BD">
                      <a:shade val="95000"/>
                      <a:satMod val="105000"/>
                    </a:srgbClr>
                  </a:solidFill>
                  <a:prstDash val="solid"/>
                  <a:tailEnd type="triangle"/>
                </a:ln>
                <a:effectLst/>
              </p:spPr>
            </p:cxnSp>
            <p:sp>
              <p:nvSpPr>
                <p:cNvPr id="173" name="Freihandform 172"/>
                <p:cNvSpPr/>
                <p:nvPr/>
              </p:nvSpPr>
              <p:spPr>
                <a:xfrm>
                  <a:off x="556166" y="967666"/>
                  <a:ext cx="1287262" cy="550416"/>
                </a:xfrm>
                <a:custGeom>
                  <a:avLst/>
                  <a:gdLst>
                    <a:gd name="connsiteX0" fmla="*/ 0 w 1287262"/>
                    <a:gd name="connsiteY0" fmla="*/ 550416 h 550416"/>
                    <a:gd name="connsiteX1" fmla="*/ 506027 w 1287262"/>
                    <a:gd name="connsiteY1" fmla="*/ 417251 h 550416"/>
                    <a:gd name="connsiteX2" fmla="*/ 781235 w 1287262"/>
                    <a:gd name="connsiteY2" fmla="*/ 133165 h 550416"/>
                    <a:gd name="connsiteX3" fmla="*/ 1287262 w 1287262"/>
                    <a:gd name="connsiteY3" fmla="*/ 0 h 550416"/>
                  </a:gdLst>
                  <a:ahLst/>
                  <a:cxnLst>
                    <a:cxn ang="0">
                      <a:pos x="connsiteX0" y="connsiteY0"/>
                    </a:cxn>
                    <a:cxn ang="0">
                      <a:pos x="connsiteX1" y="connsiteY1"/>
                    </a:cxn>
                    <a:cxn ang="0">
                      <a:pos x="connsiteX2" y="connsiteY2"/>
                    </a:cxn>
                    <a:cxn ang="0">
                      <a:pos x="connsiteX3" y="connsiteY3"/>
                    </a:cxn>
                  </a:cxnLst>
                  <a:rect l="l" t="t" r="r" b="b"/>
                  <a:pathLst>
                    <a:path w="1287262" h="550416">
                      <a:moveTo>
                        <a:pt x="0" y="550416"/>
                      </a:moveTo>
                      <a:cubicBezTo>
                        <a:pt x="187910" y="518604"/>
                        <a:pt x="375821" y="486793"/>
                        <a:pt x="506027" y="417251"/>
                      </a:cubicBezTo>
                      <a:cubicBezTo>
                        <a:pt x="636233" y="347709"/>
                        <a:pt x="651029" y="202707"/>
                        <a:pt x="781235" y="133165"/>
                      </a:cubicBezTo>
                      <a:cubicBezTo>
                        <a:pt x="911441" y="63623"/>
                        <a:pt x="1201445" y="20714"/>
                        <a:pt x="1287262" y="0"/>
                      </a:cubicBezTo>
                    </a:path>
                  </a:pathLst>
                </a:custGeom>
                <a:noFill/>
                <a:ln w="82550" cap="flat" cmpd="sng" algn="ctr">
                  <a:solidFill>
                    <a:sysClr val="window" lastClr="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a:ea typeface="+mn-ea"/>
                    <a:cs typeface="+mn-cs"/>
                  </a:endParaRPr>
                </a:p>
              </p:txBody>
            </p:sp>
          </p:grpSp>
        </p:grpSp>
        <p:sp>
          <p:nvSpPr>
            <p:cNvPr id="145" name="Abgerundetes Rechteck 144"/>
            <p:cNvSpPr/>
            <p:nvPr/>
          </p:nvSpPr>
          <p:spPr>
            <a:xfrm>
              <a:off x="8872518" y="11672993"/>
              <a:ext cx="4320000" cy="1152000"/>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white"/>
                  </a:solidFill>
                  <a:effectLst/>
                  <a:uLnTx/>
                  <a:uFillTx/>
                  <a:latin typeface="Calibri"/>
                  <a:ea typeface="+mn-ea"/>
                  <a:cs typeface="+mn-cs"/>
                </a:rPr>
                <a:t>Nachhaltig positive Nachfragestruktur</a:t>
              </a:r>
            </a:p>
          </p:txBody>
        </p:sp>
        <p:sp>
          <p:nvSpPr>
            <p:cNvPr id="146" name="Abgerundetes Rechteck 145"/>
            <p:cNvSpPr/>
            <p:nvPr/>
          </p:nvSpPr>
          <p:spPr>
            <a:xfrm>
              <a:off x="14136696" y="10036055"/>
              <a:ext cx="4320000" cy="1152000"/>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white"/>
                  </a:solidFill>
                  <a:effectLst/>
                  <a:uLnTx/>
                  <a:uFillTx/>
                  <a:latin typeface="Calibri"/>
                  <a:ea typeface="+mn-ea"/>
                  <a:cs typeface="+mn-cs"/>
                </a:rPr>
                <a:t>Politische Rückendeckung</a:t>
              </a:r>
            </a:p>
          </p:txBody>
        </p:sp>
        <p:sp>
          <p:nvSpPr>
            <p:cNvPr id="147" name="Abgerundetes Rechteck 146"/>
            <p:cNvSpPr/>
            <p:nvPr/>
          </p:nvSpPr>
          <p:spPr>
            <a:xfrm>
              <a:off x="14108421" y="6052794"/>
              <a:ext cx="4320000" cy="1152000"/>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white"/>
                  </a:solidFill>
                  <a:effectLst/>
                  <a:uLnTx/>
                  <a:uFillTx/>
                  <a:latin typeface="Calibri"/>
                  <a:ea typeface="+mn-ea"/>
                  <a:cs typeface="+mn-cs"/>
                </a:rPr>
                <a:t>Ausreichendes Gründungskapital</a:t>
              </a:r>
            </a:p>
          </p:txBody>
        </p:sp>
        <p:sp>
          <p:nvSpPr>
            <p:cNvPr id="148" name="Abgerundetes Rechteck 147"/>
            <p:cNvSpPr/>
            <p:nvPr/>
          </p:nvSpPr>
          <p:spPr>
            <a:xfrm>
              <a:off x="3615961" y="6138048"/>
              <a:ext cx="4320000" cy="1152000"/>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white"/>
                  </a:solidFill>
                  <a:effectLst/>
                  <a:uLnTx/>
                  <a:uFillTx/>
                  <a:latin typeface="Calibri"/>
                  <a:ea typeface="+mn-ea"/>
                  <a:cs typeface="+mn-cs"/>
                </a:rPr>
                <a:t>Anlaufverluste einplanen</a:t>
              </a:r>
            </a:p>
          </p:txBody>
        </p:sp>
        <p:sp>
          <p:nvSpPr>
            <p:cNvPr id="149" name="Abgerundetes Rechteck 148"/>
            <p:cNvSpPr/>
            <p:nvPr/>
          </p:nvSpPr>
          <p:spPr>
            <a:xfrm>
              <a:off x="3616441" y="10100821"/>
              <a:ext cx="4320000" cy="1152000"/>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white"/>
                  </a:solidFill>
                  <a:effectLst/>
                  <a:uLnTx/>
                  <a:uFillTx/>
                  <a:latin typeface="Calibri"/>
                  <a:ea typeface="+mn-ea"/>
                  <a:cs typeface="+mn-cs"/>
                </a:rPr>
                <a:t>Zugriff auf wohnungs-wirtschaftliches </a:t>
              </a:r>
              <a:br>
                <a:rPr kumimoji="0" lang="de-DE" sz="1200" b="0" i="0" u="none" strike="noStrike" kern="0" cap="none" spc="0" normalizeH="0" baseline="0" noProof="0" dirty="0" smtClean="0">
                  <a:ln>
                    <a:noFill/>
                  </a:ln>
                  <a:solidFill>
                    <a:prstClr val="white"/>
                  </a:solidFill>
                  <a:effectLst/>
                  <a:uLnTx/>
                  <a:uFillTx/>
                  <a:latin typeface="Calibri"/>
                  <a:ea typeface="+mn-ea"/>
                  <a:cs typeface="+mn-cs"/>
                </a:rPr>
              </a:br>
              <a:r>
                <a:rPr kumimoji="0" lang="de-DE" sz="1200" b="0" i="0" u="none" strike="noStrike" kern="0" cap="none" spc="0" normalizeH="0" baseline="0" noProof="0" dirty="0" err="1" smtClean="0">
                  <a:ln>
                    <a:noFill/>
                  </a:ln>
                  <a:solidFill>
                    <a:prstClr val="white"/>
                  </a:solidFill>
                  <a:effectLst/>
                  <a:uLnTx/>
                  <a:uFillTx/>
                  <a:latin typeface="Calibri"/>
                  <a:ea typeface="+mn-ea"/>
                  <a:cs typeface="+mn-cs"/>
                </a:rPr>
                <a:t>Know-How</a:t>
              </a:r>
              <a:endParaRPr kumimoji="0" lang="de-DE" sz="1200" b="0" i="0" u="none" strike="noStrike" kern="0" cap="none" spc="0" normalizeH="0" baseline="0" noProof="0" dirty="0" smtClean="0">
                <a:ln>
                  <a:noFill/>
                </a:ln>
                <a:solidFill>
                  <a:prstClr val="white"/>
                </a:solidFill>
                <a:effectLst/>
                <a:uLnTx/>
                <a:uFillTx/>
                <a:latin typeface="Calibri"/>
                <a:ea typeface="+mn-ea"/>
                <a:cs typeface="+mn-cs"/>
              </a:endParaRPr>
            </a:p>
          </p:txBody>
        </p:sp>
        <p:grpSp>
          <p:nvGrpSpPr>
            <p:cNvPr id="150" name="Gruppieren 149"/>
            <p:cNvGrpSpPr>
              <a:grpSpLocks noChangeAspect="1"/>
            </p:cNvGrpSpPr>
            <p:nvPr/>
          </p:nvGrpSpPr>
          <p:grpSpPr>
            <a:xfrm>
              <a:off x="9674333" y="2825552"/>
              <a:ext cx="2520000" cy="2520000"/>
              <a:chOff x="10304464" y="2895664"/>
              <a:chExt cx="1872000" cy="1872000"/>
            </a:xfrm>
          </p:grpSpPr>
          <p:sp>
            <p:nvSpPr>
              <p:cNvPr id="162" name="Ellipse 161"/>
              <p:cNvSpPr/>
              <p:nvPr/>
            </p:nvSpPr>
            <p:spPr bwMode="gray">
              <a:xfrm>
                <a:off x="10304464" y="2895664"/>
                <a:ext cx="1872000" cy="1872000"/>
              </a:xfrm>
              <a:prstGeom prst="ellipse">
                <a:avLst/>
              </a:prstGeom>
              <a:solidFill>
                <a:srgbClr val="4F81BD">
                  <a:lumMod val="50000"/>
                </a:srgbClr>
              </a:solidFill>
              <a:ln w="25400" cap="flat" cmpd="sng" algn="ctr">
                <a:noFill/>
                <a:prstDash val="solid"/>
              </a:ln>
              <a:effectLst/>
            </p:spPr>
            <p:txBody>
              <a:bodyPr lIns="36000" tIns="36000" rIns="36000" bIns="36000" rtlCol="0" anchor="ctr"/>
              <a:lstStyle/>
              <a:p>
                <a:pPr fontAlgn="auto">
                  <a:lnSpc>
                    <a:spcPct val="90000"/>
                  </a:lnSpc>
                  <a:spcBef>
                    <a:spcPts val="0"/>
                  </a:spcBef>
                  <a:spcAft>
                    <a:spcPts val="1000"/>
                  </a:spcAft>
                </a:pPr>
                <a:endParaRPr lang="de-DE" sz="4000" kern="0" dirty="0">
                  <a:solidFill>
                    <a:prstClr val="white"/>
                  </a:solidFill>
                  <a:latin typeface="Calibri"/>
                  <a:ea typeface="+mn-ea"/>
                </a:endParaRPr>
              </a:p>
            </p:txBody>
          </p:sp>
          <p:sp>
            <p:nvSpPr>
              <p:cNvPr id="163" name="Freeform 73"/>
              <p:cNvSpPr>
                <a:spLocks/>
              </p:cNvSpPr>
              <p:nvPr/>
            </p:nvSpPr>
            <p:spPr bwMode="gray">
              <a:xfrm>
                <a:off x="11024935" y="3781282"/>
                <a:ext cx="173512" cy="193647"/>
              </a:xfrm>
              <a:custGeom>
                <a:avLst/>
                <a:gdLst>
                  <a:gd name="T0" fmla="*/ 0 w 293"/>
                  <a:gd name="T1" fmla="*/ 128 h 327"/>
                  <a:gd name="T2" fmla="*/ 144 w 293"/>
                  <a:gd name="T3" fmla="*/ 0 h 327"/>
                  <a:gd name="T4" fmla="*/ 293 w 293"/>
                  <a:gd name="T5" fmla="*/ 128 h 327"/>
                  <a:gd name="T6" fmla="*/ 293 w 293"/>
                  <a:gd name="T7" fmla="*/ 327 h 327"/>
                  <a:gd name="T8" fmla="*/ 182 w 293"/>
                  <a:gd name="T9" fmla="*/ 327 h 327"/>
                  <a:gd name="T10" fmla="*/ 178 w 293"/>
                  <a:gd name="T11" fmla="*/ 241 h 327"/>
                  <a:gd name="T12" fmla="*/ 90 w 293"/>
                  <a:gd name="T13" fmla="*/ 241 h 327"/>
                  <a:gd name="T14" fmla="*/ 90 w 293"/>
                  <a:gd name="T15" fmla="*/ 327 h 327"/>
                  <a:gd name="T16" fmla="*/ 0 w 293"/>
                  <a:gd name="T17" fmla="*/ 322 h 327"/>
                  <a:gd name="T18" fmla="*/ 0 w 293"/>
                  <a:gd name="T19" fmla="*/ 12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327">
                    <a:moveTo>
                      <a:pt x="0" y="128"/>
                    </a:moveTo>
                    <a:lnTo>
                      <a:pt x="144" y="0"/>
                    </a:lnTo>
                    <a:lnTo>
                      <a:pt x="293" y="128"/>
                    </a:lnTo>
                    <a:lnTo>
                      <a:pt x="293" y="327"/>
                    </a:lnTo>
                    <a:lnTo>
                      <a:pt x="182" y="327"/>
                    </a:lnTo>
                    <a:lnTo>
                      <a:pt x="178" y="241"/>
                    </a:lnTo>
                    <a:lnTo>
                      <a:pt x="90" y="241"/>
                    </a:lnTo>
                    <a:lnTo>
                      <a:pt x="90" y="327"/>
                    </a:lnTo>
                    <a:lnTo>
                      <a:pt x="0" y="322"/>
                    </a:lnTo>
                    <a:lnTo>
                      <a:pt x="0" y="128"/>
                    </a:lnTo>
                    <a:close/>
                  </a:path>
                </a:pathLst>
              </a:custGeom>
              <a:solidFill>
                <a:schemeClr val="tx2">
                  <a:lumMod val="20000"/>
                  <a:lumOff val="80000"/>
                </a:schemeClr>
              </a:solidFill>
              <a:ln w="16"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Light" panose="020F0302020204030204" pitchFamily="34" charset="0"/>
                  <a:ea typeface="+mn-ea"/>
                </a:endParaRPr>
              </a:p>
            </p:txBody>
          </p:sp>
          <p:sp>
            <p:nvSpPr>
              <p:cNvPr id="164" name="Freeform 73"/>
              <p:cNvSpPr>
                <a:spLocks/>
              </p:cNvSpPr>
              <p:nvPr/>
            </p:nvSpPr>
            <p:spPr bwMode="gray">
              <a:xfrm>
                <a:off x="11060729" y="3233818"/>
                <a:ext cx="350973" cy="391700"/>
              </a:xfrm>
              <a:custGeom>
                <a:avLst/>
                <a:gdLst>
                  <a:gd name="T0" fmla="*/ 0 w 293"/>
                  <a:gd name="T1" fmla="*/ 128 h 327"/>
                  <a:gd name="T2" fmla="*/ 144 w 293"/>
                  <a:gd name="T3" fmla="*/ 0 h 327"/>
                  <a:gd name="T4" fmla="*/ 293 w 293"/>
                  <a:gd name="T5" fmla="*/ 128 h 327"/>
                  <a:gd name="T6" fmla="*/ 293 w 293"/>
                  <a:gd name="T7" fmla="*/ 327 h 327"/>
                  <a:gd name="T8" fmla="*/ 182 w 293"/>
                  <a:gd name="T9" fmla="*/ 327 h 327"/>
                  <a:gd name="T10" fmla="*/ 178 w 293"/>
                  <a:gd name="T11" fmla="*/ 241 h 327"/>
                  <a:gd name="T12" fmla="*/ 90 w 293"/>
                  <a:gd name="T13" fmla="*/ 241 h 327"/>
                  <a:gd name="T14" fmla="*/ 90 w 293"/>
                  <a:gd name="T15" fmla="*/ 327 h 327"/>
                  <a:gd name="T16" fmla="*/ 0 w 293"/>
                  <a:gd name="T17" fmla="*/ 322 h 327"/>
                  <a:gd name="T18" fmla="*/ 0 w 293"/>
                  <a:gd name="T19" fmla="*/ 12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327">
                    <a:moveTo>
                      <a:pt x="0" y="128"/>
                    </a:moveTo>
                    <a:lnTo>
                      <a:pt x="144" y="0"/>
                    </a:lnTo>
                    <a:lnTo>
                      <a:pt x="293" y="128"/>
                    </a:lnTo>
                    <a:lnTo>
                      <a:pt x="293" y="327"/>
                    </a:lnTo>
                    <a:lnTo>
                      <a:pt x="182" y="327"/>
                    </a:lnTo>
                    <a:lnTo>
                      <a:pt x="178" y="241"/>
                    </a:lnTo>
                    <a:lnTo>
                      <a:pt x="90" y="241"/>
                    </a:lnTo>
                    <a:lnTo>
                      <a:pt x="90" y="327"/>
                    </a:lnTo>
                    <a:lnTo>
                      <a:pt x="0" y="322"/>
                    </a:lnTo>
                    <a:lnTo>
                      <a:pt x="0" y="128"/>
                    </a:lnTo>
                    <a:close/>
                  </a:path>
                </a:pathLst>
              </a:custGeom>
              <a:solidFill>
                <a:schemeClr val="tx2">
                  <a:lumMod val="60000"/>
                  <a:lumOff val="40000"/>
                </a:schemeClr>
              </a:solidFill>
              <a:ln w="16"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Light" panose="020F0302020204030204" pitchFamily="34" charset="0"/>
                  <a:ea typeface="+mn-ea"/>
                </a:endParaRPr>
              </a:p>
            </p:txBody>
          </p:sp>
          <p:sp>
            <p:nvSpPr>
              <p:cNvPr id="165" name="Freeform 73"/>
              <p:cNvSpPr>
                <a:spLocks/>
              </p:cNvSpPr>
              <p:nvPr/>
            </p:nvSpPr>
            <p:spPr bwMode="gray">
              <a:xfrm>
                <a:off x="11279358" y="3779948"/>
                <a:ext cx="173512" cy="193647"/>
              </a:xfrm>
              <a:custGeom>
                <a:avLst/>
                <a:gdLst>
                  <a:gd name="T0" fmla="*/ 0 w 293"/>
                  <a:gd name="T1" fmla="*/ 128 h 327"/>
                  <a:gd name="T2" fmla="*/ 144 w 293"/>
                  <a:gd name="T3" fmla="*/ 0 h 327"/>
                  <a:gd name="T4" fmla="*/ 293 w 293"/>
                  <a:gd name="T5" fmla="*/ 128 h 327"/>
                  <a:gd name="T6" fmla="*/ 293 w 293"/>
                  <a:gd name="T7" fmla="*/ 327 h 327"/>
                  <a:gd name="T8" fmla="*/ 182 w 293"/>
                  <a:gd name="T9" fmla="*/ 327 h 327"/>
                  <a:gd name="T10" fmla="*/ 178 w 293"/>
                  <a:gd name="T11" fmla="*/ 241 h 327"/>
                  <a:gd name="T12" fmla="*/ 90 w 293"/>
                  <a:gd name="T13" fmla="*/ 241 h 327"/>
                  <a:gd name="T14" fmla="*/ 90 w 293"/>
                  <a:gd name="T15" fmla="*/ 327 h 327"/>
                  <a:gd name="T16" fmla="*/ 0 w 293"/>
                  <a:gd name="T17" fmla="*/ 322 h 327"/>
                  <a:gd name="T18" fmla="*/ 0 w 293"/>
                  <a:gd name="T19" fmla="*/ 12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327">
                    <a:moveTo>
                      <a:pt x="0" y="128"/>
                    </a:moveTo>
                    <a:lnTo>
                      <a:pt x="144" y="0"/>
                    </a:lnTo>
                    <a:lnTo>
                      <a:pt x="293" y="128"/>
                    </a:lnTo>
                    <a:lnTo>
                      <a:pt x="293" y="327"/>
                    </a:lnTo>
                    <a:lnTo>
                      <a:pt x="182" y="327"/>
                    </a:lnTo>
                    <a:lnTo>
                      <a:pt x="178" y="241"/>
                    </a:lnTo>
                    <a:lnTo>
                      <a:pt x="90" y="241"/>
                    </a:lnTo>
                    <a:lnTo>
                      <a:pt x="90" y="327"/>
                    </a:lnTo>
                    <a:lnTo>
                      <a:pt x="0" y="322"/>
                    </a:lnTo>
                    <a:lnTo>
                      <a:pt x="0" y="128"/>
                    </a:lnTo>
                    <a:close/>
                  </a:path>
                </a:pathLst>
              </a:custGeom>
              <a:solidFill>
                <a:schemeClr val="tx2">
                  <a:lumMod val="20000"/>
                  <a:lumOff val="80000"/>
                </a:schemeClr>
              </a:solidFill>
              <a:ln w="16"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Light" panose="020F0302020204030204" pitchFamily="34" charset="0"/>
                  <a:ea typeface="+mn-ea"/>
                </a:endParaRPr>
              </a:p>
            </p:txBody>
          </p:sp>
          <p:sp>
            <p:nvSpPr>
              <p:cNvPr id="166" name="Freeform 73"/>
              <p:cNvSpPr>
                <a:spLocks/>
              </p:cNvSpPr>
              <p:nvPr/>
            </p:nvSpPr>
            <p:spPr bwMode="gray">
              <a:xfrm>
                <a:off x="11019940" y="4121181"/>
                <a:ext cx="101691" cy="113491"/>
              </a:xfrm>
              <a:custGeom>
                <a:avLst/>
                <a:gdLst>
                  <a:gd name="T0" fmla="*/ 0 w 293"/>
                  <a:gd name="T1" fmla="*/ 128 h 327"/>
                  <a:gd name="T2" fmla="*/ 144 w 293"/>
                  <a:gd name="T3" fmla="*/ 0 h 327"/>
                  <a:gd name="T4" fmla="*/ 293 w 293"/>
                  <a:gd name="T5" fmla="*/ 128 h 327"/>
                  <a:gd name="T6" fmla="*/ 293 w 293"/>
                  <a:gd name="T7" fmla="*/ 327 h 327"/>
                  <a:gd name="T8" fmla="*/ 182 w 293"/>
                  <a:gd name="T9" fmla="*/ 327 h 327"/>
                  <a:gd name="T10" fmla="*/ 178 w 293"/>
                  <a:gd name="T11" fmla="*/ 241 h 327"/>
                  <a:gd name="T12" fmla="*/ 90 w 293"/>
                  <a:gd name="T13" fmla="*/ 241 h 327"/>
                  <a:gd name="T14" fmla="*/ 90 w 293"/>
                  <a:gd name="T15" fmla="*/ 327 h 327"/>
                  <a:gd name="T16" fmla="*/ 0 w 293"/>
                  <a:gd name="T17" fmla="*/ 322 h 327"/>
                  <a:gd name="T18" fmla="*/ 0 w 293"/>
                  <a:gd name="T19" fmla="*/ 12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327">
                    <a:moveTo>
                      <a:pt x="0" y="128"/>
                    </a:moveTo>
                    <a:lnTo>
                      <a:pt x="144" y="0"/>
                    </a:lnTo>
                    <a:lnTo>
                      <a:pt x="293" y="128"/>
                    </a:lnTo>
                    <a:lnTo>
                      <a:pt x="293" y="327"/>
                    </a:lnTo>
                    <a:lnTo>
                      <a:pt x="182" y="327"/>
                    </a:lnTo>
                    <a:lnTo>
                      <a:pt x="178" y="241"/>
                    </a:lnTo>
                    <a:lnTo>
                      <a:pt x="90" y="241"/>
                    </a:lnTo>
                    <a:lnTo>
                      <a:pt x="90" y="327"/>
                    </a:lnTo>
                    <a:lnTo>
                      <a:pt x="0" y="322"/>
                    </a:lnTo>
                    <a:lnTo>
                      <a:pt x="0" y="128"/>
                    </a:lnTo>
                    <a:close/>
                  </a:path>
                </a:pathLst>
              </a:custGeom>
              <a:solidFill>
                <a:srgbClr val="9BBB59">
                  <a:lumMod val="20000"/>
                  <a:lumOff val="80000"/>
                </a:srgbClr>
              </a:solidFill>
              <a:ln w="16"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Light" panose="020F0302020204030204" pitchFamily="34" charset="0"/>
                  <a:ea typeface="+mn-ea"/>
                </a:endParaRPr>
              </a:p>
            </p:txBody>
          </p:sp>
          <p:sp>
            <p:nvSpPr>
              <p:cNvPr id="167" name="Freeform 73"/>
              <p:cNvSpPr>
                <a:spLocks/>
              </p:cNvSpPr>
              <p:nvPr/>
            </p:nvSpPr>
            <p:spPr bwMode="gray">
              <a:xfrm>
                <a:off x="11186063" y="4121181"/>
                <a:ext cx="101691" cy="113491"/>
              </a:xfrm>
              <a:custGeom>
                <a:avLst/>
                <a:gdLst>
                  <a:gd name="T0" fmla="*/ 0 w 293"/>
                  <a:gd name="T1" fmla="*/ 128 h 327"/>
                  <a:gd name="T2" fmla="*/ 144 w 293"/>
                  <a:gd name="T3" fmla="*/ 0 h 327"/>
                  <a:gd name="T4" fmla="*/ 293 w 293"/>
                  <a:gd name="T5" fmla="*/ 128 h 327"/>
                  <a:gd name="T6" fmla="*/ 293 w 293"/>
                  <a:gd name="T7" fmla="*/ 327 h 327"/>
                  <a:gd name="T8" fmla="*/ 182 w 293"/>
                  <a:gd name="T9" fmla="*/ 327 h 327"/>
                  <a:gd name="T10" fmla="*/ 178 w 293"/>
                  <a:gd name="T11" fmla="*/ 241 h 327"/>
                  <a:gd name="T12" fmla="*/ 90 w 293"/>
                  <a:gd name="T13" fmla="*/ 241 h 327"/>
                  <a:gd name="T14" fmla="*/ 90 w 293"/>
                  <a:gd name="T15" fmla="*/ 327 h 327"/>
                  <a:gd name="T16" fmla="*/ 0 w 293"/>
                  <a:gd name="T17" fmla="*/ 322 h 327"/>
                  <a:gd name="T18" fmla="*/ 0 w 293"/>
                  <a:gd name="T19" fmla="*/ 12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327">
                    <a:moveTo>
                      <a:pt x="0" y="128"/>
                    </a:moveTo>
                    <a:lnTo>
                      <a:pt x="144" y="0"/>
                    </a:lnTo>
                    <a:lnTo>
                      <a:pt x="293" y="128"/>
                    </a:lnTo>
                    <a:lnTo>
                      <a:pt x="293" y="327"/>
                    </a:lnTo>
                    <a:lnTo>
                      <a:pt x="182" y="327"/>
                    </a:lnTo>
                    <a:lnTo>
                      <a:pt x="178" y="241"/>
                    </a:lnTo>
                    <a:lnTo>
                      <a:pt x="90" y="241"/>
                    </a:lnTo>
                    <a:lnTo>
                      <a:pt x="90" y="327"/>
                    </a:lnTo>
                    <a:lnTo>
                      <a:pt x="0" y="322"/>
                    </a:lnTo>
                    <a:lnTo>
                      <a:pt x="0" y="128"/>
                    </a:lnTo>
                    <a:close/>
                  </a:path>
                </a:pathLst>
              </a:custGeom>
              <a:solidFill>
                <a:srgbClr val="9BBB59">
                  <a:lumMod val="20000"/>
                  <a:lumOff val="80000"/>
                </a:srgbClr>
              </a:solidFill>
              <a:ln w="16"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Light" panose="020F0302020204030204" pitchFamily="34" charset="0"/>
                  <a:ea typeface="+mn-ea"/>
                </a:endParaRPr>
              </a:p>
            </p:txBody>
          </p:sp>
          <p:sp>
            <p:nvSpPr>
              <p:cNvPr id="168" name="Freeform 73"/>
              <p:cNvSpPr>
                <a:spLocks/>
              </p:cNvSpPr>
              <p:nvPr/>
            </p:nvSpPr>
            <p:spPr bwMode="gray">
              <a:xfrm>
                <a:off x="11345578" y="4121181"/>
                <a:ext cx="101691" cy="113491"/>
              </a:xfrm>
              <a:custGeom>
                <a:avLst/>
                <a:gdLst>
                  <a:gd name="T0" fmla="*/ 0 w 293"/>
                  <a:gd name="T1" fmla="*/ 128 h 327"/>
                  <a:gd name="T2" fmla="*/ 144 w 293"/>
                  <a:gd name="T3" fmla="*/ 0 h 327"/>
                  <a:gd name="T4" fmla="*/ 293 w 293"/>
                  <a:gd name="T5" fmla="*/ 128 h 327"/>
                  <a:gd name="T6" fmla="*/ 293 w 293"/>
                  <a:gd name="T7" fmla="*/ 327 h 327"/>
                  <a:gd name="T8" fmla="*/ 182 w 293"/>
                  <a:gd name="T9" fmla="*/ 327 h 327"/>
                  <a:gd name="T10" fmla="*/ 178 w 293"/>
                  <a:gd name="T11" fmla="*/ 241 h 327"/>
                  <a:gd name="T12" fmla="*/ 90 w 293"/>
                  <a:gd name="T13" fmla="*/ 241 h 327"/>
                  <a:gd name="T14" fmla="*/ 90 w 293"/>
                  <a:gd name="T15" fmla="*/ 327 h 327"/>
                  <a:gd name="T16" fmla="*/ 0 w 293"/>
                  <a:gd name="T17" fmla="*/ 322 h 327"/>
                  <a:gd name="T18" fmla="*/ 0 w 293"/>
                  <a:gd name="T19" fmla="*/ 12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327">
                    <a:moveTo>
                      <a:pt x="0" y="128"/>
                    </a:moveTo>
                    <a:lnTo>
                      <a:pt x="144" y="0"/>
                    </a:lnTo>
                    <a:lnTo>
                      <a:pt x="293" y="128"/>
                    </a:lnTo>
                    <a:lnTo>
                      <a:pt x="293" y="327"/>
                    </a:lnTo>
                    <a:lnTo>
                      <a:pt x="182" y="327"/>
                    </a:lnTo>
                    <a:lnTo>
                      <a:pt x="178" y="241"/>
                    </a:lnTo>
                    <a:lnTo>
                      <a:pt x="90" y="241"/>
                    </a:lnTo>
                    <a:lnTo>
                      <a:pt x="90" y="327"/>
                    </a:lnTo>
                    <a:lnTo>
                      <a:pt x="0" y="322"/>
                    </a:lnTo>
                    <a:lnTo>
                      <a:pt x="0" y="128"/>
                    </a:lnTo>
                    <a:close/>
                  </a:path>
                </a:pathLst>
              </a:custGeom>
              <a:solidFill>
                <a:srgbClr val="9BBB59">
                  <a:lumMod val="20000"/>
                  <a:lumOff val="80000"/>
                </a:srgbClr>
              </a:solidFill>
              <a:ln w="16"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Light" panose="020F0302020204030204" pitchFamily="34" charset="0"/>
                  <a:ea typeface="+mn-ea"/>
                </a:endParaRPr>
              </a:p>
            </p:txBody>
          </p:sp>
        </p:grpSp>
        <p:sp>
          <p:nvSpPr>
            <p:cNvPr id="151" name="Oval 1"/>
            <p:cNvSpPr>
              <a:spLocks/>
            </p:cNvSpPr>
            <p:nvPr/>
          </p:nvSpPr>
          <p:spPr bwMode="gray">
            <a:xfrm>
              <a:off x="9610488" y="6505378"/>
              <a:ext cx="2802543" cy="2802840"/>
            </a:xfrm>
            <a:prstGeom prst="ellipse">
              <a:avLst/>
            </a:prstGeom>
            <a:solidFill>
              <a:srgbClr val="3498DB">
                <a:lumMod val="60000"/>
                <a:lumOff val="40000"/>
              </a:srgbClr>
            </a:solidFill>
            <a:ln w="9525">
              <a:noFill/>
              <a:round/>
              <a:headEnd type="triangle" w="med" len="med"/>
              <a:tailEnd type="triangle" w="med" len="med"/>
            </a:ln>
            <a:effectLst/>
          </p:spPr>
          <p:txBody>
            <a:bodyPr wrap="none" lIns="82945" tIns="41473" rIns="82945" bIns="41473" anchor="ctr"/>
            <a:lstStyle/>
            <a:p>
              <a:pPr marL="0" marR="0" lvl="0" indent="0" algn="l"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1" smtClean="0">
                <a:ln>
                  <a:noFill/>
                </a:ln>
                <a:solidFill>
                  <a:prstClr val="black"/>
                </a:solidFill>
                <a:effectLst/>
                <a:uLnTx/>
                <a:uFillTx/>
                <a:latin typeface="Calibri Light"/>
                <a:ea typeface="+mn-ea"/>
              </a:endParaRPr>
            </a:p>
          </p:txBody>
        </p:sp>
        <p:sp>
          <p:nvSpPr>
            <p:cNvPr id="152" name="Oval 1"/>
            <p:cNvSpPr>
              <a:spLocks/>
            </p:cNvSpPr>
            <p:nvPr/>
          </p:nvSpPr>
          <p:spPr bwMode="gray">
            <a:xfrm>
              <a:off x="9725501" y="6620403"/>
              <a:ext cx="2572518" cy="2572791"/>
            </a:xfrm>
            <a:prstGeom prst="ellipse">
              <a:avLst/>
            </a:prstGeom>
            <a:solidFill>
              <a:srgbClr val="3498DB"/>
            </a:solidFill>
            <a:ln w="9525">
              <a:noFill/>
              <a:round/>
              <a:headEnd type="triangle" w="med" len="med"/>
              <a:tailEnd type="triangle" w="med" len="med"/>
            </a:ln>
            <a:effectLst/>
          </p:spPr>
          <p:txBody>
            <a:bodyPr wrap="none" lIns="82945" tIns="41473" rIns="82945" bIns="41473" anchor="ctr"/>
            <a:lstStyle/>
            <a:p>
              <a:pPr marL="0" marR="0" lvl="0" indent="0" algn="l"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1" smtClean="0">
                <a:ln>
                  <a:noFill/>
                </a:ln>
                <a:solidFill>
                  <a:prstClr val="black"/>
                </a:solidFill>
                <a:effectLst/>
                <a:uLnTx/>
                <a:uFillTx/>
                <a:latin typeface="Calibri Light"/>
                <a:ea typeface="+mn-ea"/>
              </a:endParaRPr>
            </a:p>
          </p:txBody>
        </p:sp>
        <p:sp>
          <p:nvSpPr>
            <p:cNvPr id="153" name="Oval 1"/>
            <p:cNvSpPr>
              <a:spLocks/>
            </p:cNvSpPr>
            <p:nvPr/>
          </p:nvSpPr>
          <p:spPr bwMode="gray">
            <a:xfrm>
              <a:off x="9848091" y="6743006"/>
              <a:ext cx="2327336" cy="2327584"/>
            </a:xfrm>
            <a:prstGeom prst="ellipse">
              <a:avLst/>
            </a:prstGeom>
            <a:solidFill>
              <a:srgbClr val="3498DB">
                <a:lumMod val="75000"/>
              </a:srgbClr>
            </a:solidFill>
            <a:ln w="9525">
              <a:noFill/>
              <a:round/>
              <a:headEnd type="triangle" w="med" len="med"/>
              <a:tailEnd type="triangle" w="med" len="med"/>
            </a:ln>
            <a:effectLst/>
          </p:spPr>
          <p:txBody>
            <a:bodyPr wrap="none" lIns="82945" tIns="41473" rIns="82945" bIns="41473" anchor="ctr"/>
            <a:lstStyle/>
            <a:p>
              <a:pPr marL="0" marR="0" lvl="0" indent="0" algn="l"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1" smtClean="0">
                <a:ln>
                  <a:noFill/>
                </a:ln>
                <a:solidFill>
                  <a:prstClr val="black"/>
                </a:solidFill>
                <a:effectLst/>
                <a:uLnTx/>
                <a:uFillTx/>
                <a:latin typeface="Calibri Light"/>
                <a:ea typeface="+mn-ea"/>
              </a:endParaRPr>
            </a:p>
          </p:txBody>
        </p:sp>
        <p:sp>
          <p:nvSpPr>
            <p:cNvPr id="154" name="Oval 1"/>
            <p:cNvSpPr>
              <a:spLocks/>
            </p:cNvSpPr>
            <p:nvPr/>
          </p:nvSpPr>
          <p:spPr bwMode="gray">
            <a:xfrm>
              <a:off x="9967189" y="6862118"/>
              <a:ext cx="2089138" cy="2089359"/>
            </a:xfrm>
            <a:prstGeom prst="ellipse">
              <a:avLst/>
            </a:prstGeom>
            <a:solidFill>
              <a:srgbClr val="3498DB">
                <a:lumMod val="50000"/>
              </a:srgbClr>
            </a:solidFill>
            <a:ln w="9525">
              <a:noFill/>
              <a:round/>
              <a:headEnd type="triangle" w="med" len="med"/>
              <a:tailEnd type="triangle" w="med" len="med"/>
            </a:ln>
            <a:effectLst/>
          </p:spPr>
          <p:txBody>
            <a:bodyPr wrap="none" lIns="82945" tIns="41473" rIns="82945" bIns="41473" anchor="ctr"/>
            <a:lstStyle/>
            <a:p>
              <a:pPr marL="0" marR="0" lvl="0" indent="0" algn="l"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1" smtClean="0">
                <a:ln>
                  <a:noFill/>
                </a:ln>
                <a:solidFill>
                  <a:prstClr val="black"/>
                </a:solidFill>
                <a:effectLst/>
                <a:uLnTx/>
                <a:uFillTx/>
                <a:latin typeface="Calibri Light"/>
                <a:ea typeface="+mn-ea"/>
              </a:endParaRPr>
            </a:p>
          </p:txBody>
        </p:sp>
        <p:sp>
          <p:nvSpPr>
            <p:cNvPr id="155" name="Oval 3"/>
            <p:cNvSpPr>
              <a:spLocks/>
            </p:cNvSpPr>
            <p:nvPr/>
          </p:nvSpPr>
          <p:spPr bwMode="gray">
            <a:xfrm>
              <a:off x="10103768" y="6907333"/>
              <a:ext cx="1822683" cy="1822875"/>
            </a:xfrm>
            <a:prstGeom prst="ellipse">
              <a:avLst/>
            </a:prstGeom>
            <a:solidFill>
              <a:srgbClr val="2C3E50"/>
            </a:solidFill>
            <a:ln w="9525">
              <a:noFill/>
              <a:round/>
              <a:headEnd type="triangle" w="med" len="med"/>
              <a:tailEnd type="triangle" w="med" len="med"/>
            </a:ln>
            <a:effectLst/>
            <a:scene3d>
              <a:camera prst="orthographicFront">
                <a:rot lat="0" lon="0" rev="0"/>
              </a:camera>
              <a:lightRig rig="balanced" dir="t">
                <a:rot lat="0" lon="0" rev="8700000"/>
              </a:lightRig>
            </a:scene3d>
            <a:sp3d/>
          </p:spPr>
          <p:txBody>
            <a:bodyPr wrap="none" lIns="0" tIns="0" rIns="0" bIns="0" anchor="ctr" anchorCtr="1"/>
            <a:lstStyle/>
            <a:p>
              <a:r>
                <a:rPr lang="de-DE" sz="6000" kern="0" dirty="0" smtClean="0">
                  <a:solidFill>
                    <a:prstClr val="white"/>
                  </a:solidFill>
                  <a:latin typeface="Calibri"/>
                  <a:sym typeface="Webdings"/>
                </a:rPr>
                <a:t></a:t>
              </a:r>
              <a:endParaRPr lang="de-DE" sz="1600" dirty="0">
                <a:solidFill>
                  <a:schemeClr val="bg1"/>
                </a:solidFill>
                <a:ea typeface="Heiti SC Light" charset="0"/>
                <a:cs typeface="Heiti SC Light" charset="0"/>
              </a:endParaRPr>
            </a:p>
          </p:txBody>
        </p:sp>
        <p:sp>
          <p:nvSpPr>
            <p:cNvPr id="156" name="Pfeil nach oben und unten 155"/>
            <p:cNvSpPr/>
            <p:nvPr/>
          </p:nvSpPr>
          <p:spPr bwMode="gray">
            <a:xfrm>
              <a:off x="10939048" y="8622954"/>
              <a:ext cx="150251" cy="798271"/>
            </a:xfrm>
            <a:prstGeom prst="upDownArrow">
              <a:avLst/>
            </a:prstGeom>
            <a:gradFill flip="none" rotWithShape="1">
              <a:gsLst>
                <a:gs pos="0">
                  <a:srgbClr val="3498DB">
                    <a:lumMod val="60000"/>
                    <a:lumOff val="40000"/>
                  </a:srgbClr>
                </a:gs>
                <a:gs pos="100000">
                  <a:srgbClr val="2C3E50"/>
                </a:gs>
              </a:gsLst>
              <a:lin ang="5400000" scaled="1"/>
              <a:tileRect/>
            </a:gradFill>
            <a:ln w="12700">
              <a:noFill/>
              <a:round/>
              <a:headEnd/>
              <a:tailEnd/>
            </a:ln>
            <a:effectLst/>
          </p:spPr>
          <p:txBody>
            <a:bodyPr rtlCol="0" anchor="ctr"/>
            <a:lstStyle/>
            <a:p>
              <a:pPr marL="0" marR="0" lvl="0" indent="0"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Light"/>
                <a:ea typeface="+mn-ea"/>
              </a:endParaRPr>
            </a:p>
          </p:txBody>
        </p:sp>
        <p:sp>
          <p:nvSpPr>
            <p:cNvPr id="157" name="Pfeil nach oben und unten 156"/>
            <p:cNvSpPr/>
            <p:nvPr/>
          </p:nvSpPr>
          <p:spPr bwMode="gray">
            <a:xfrm rot="17280000">
              <a:off x="11995004" y="7863682"/>
              <a:ext cx="150251" cy="798271"/>
            </a:xfrm>
            <a:prstGeom prst="upDownArrow">
              <a:avLst/>
            </a:prstGeom>
            <a:gradFill flip="none" rotWithShape="1">
              <a:gsLst>
                <a:gs pos="0">
                  <a:srgbClr val="3498DB">
                    <a:lumMod val="60000"/>
                    <a:lumOff val="40000"/>
                  </a:srgbClr>
                </a:gs>
                <a:gs pos="100000">
                  <a:srgbClr val="2C3E50"/>
                </a:gs>
              </a:gsLst>
              <a:lin ang="5400000" scaled="1"/>
              <a:tileRect/>
            </a:gradFill>
            <a:ln w="12700">
              <a:noFill/>
              <a:round/>
              <a:headEnd/>
              <a:tailEnd/>
            </a:ln>
            <a:effectLst/>
          </p:spPr>
          <p:txBody>
            <a:bodyPr rtlCol="0" anchor="ctr"/>
            <a:lstStyle/>
            <a:p>
              <a:pPr marL="0" marR="0" lvl="0" indent="0"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Light"/>
                <a:ea typeface="+mn-ea"/>
              </a:endParaRPr>
            </a:p>
          </p:txBody>
        </p:sp>
        <p:sp>
          <p:nvSpPr>
            <p:cNvPr id="158" name="Pfeil nach oben und unten 157"/>
            <p:cNvSpPr/>
            <p:nvPr/>
          </p:nvSpPr>
          <p:spPr bwMode="gray">
            <a:xfrm rot="12960000">
              <a:off x="11583286" y="6624241"/>
              <a:ext cx="150251" cy="798271"/>
            </a:xfrm>
            <a:prstGeom prst="upDownArrow">
              <a:avLst/>
            </a:prstGeom>
            <a:gradFill flip="none" rotWithShape="1">
              <a:gsLst>
                <a:gs pos="0">
                  <a:srgbClr val="3498DB">
                    <a:lumMod val="60000"/>
                    <a:lumOff val="40000"/>
                  </a:srgbClr>
                </a:gs>
                <a:gs pos="100000">
                  <a:srgbClr val="2C3E50"/>
                </a:gs>
              </a:gsLst>
              <a:lin ang="5400000" scaled="1"/>
              <a:tileRect/>
            </a:gradFill>
            <a:ln w="12700">
              <a:noFill/>
              <a:round/>
              <a:headEnd/>
              <a:tailEnd/>
            </a:ln>
            <a:effectLst/>
          </p:spPr>
          <p:txBody>
            <a:bodyPr rtlCol="0" anchor="ctr"/>
            <a:lstStyle/>
            <a:p>
              <a:pPr marL="0" marR="0" lvl="0" indent="0"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Light"/>
                <a:ea typeface="+mn-ea"/>
              </a:endParaRPr>
            </a:p>
          </p:txBody>
        </p:sp>
        <p:sp>
          <p:nvSpPr>
            <p:cNvPr id="159" name="Pfeil nach oben und unten 158"/>
            <p:cNvSpPr/>
            <p:nvPr/>
          </p:nvSpPr>
          <p:spPr bwMode="gray">
            <a:xfrm rot="8640000">
              <a:off x="10279680" y="6624240"/>
              <a:ext cx="150251" cy="798271"/>
            </a:xfrm>
            <a:prstGeom prst="upDownArrow">
              <a:avLst/>
            </a:prstGeom>
            <a:gradFill flip="none" rotWithShape="1">
              <a:gsLst>
                <a:gs pos="0">
                  <a:srgbClr val="3498DB">
                    <a:lumMod val="60000"/>
                    <a:lumOff val="40000"/>
                  </a:srgbClr>
                </a:gs>
                <a:gs pos="100000">
                  <a:srgbClr val="2C3E50"/>
                </a:gs>
              </a:gsLst>
              <a:lin ang="5400000" scaled="1"/>
              <a:tileRect/>
            </a:gradFill>
            <a:ln w="12700">
              <a:noFill/>
              <a:round/>
              <a:headEnd/>
              <a:tailEnd/>
            </a:ln>
            <a:effectLst/>
          </p:spPr>
          <p:txBody>
            <a:bodyPr rtlCol="0" anchor="ctr"/>
            <a:lstStyle/>
            <a:p>
              <a:pPr marL="0" marR="0" lvl="0" indent="0"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Light"/>
                <a:ea typeface="+mn-ea"/>
              </a:endParaRPr>
            </a:p>
          </p:txBody>
        </p:sp>
        <p:sp>
          <p:nvSpPr>
            <p:cNvPr id="160" name="Pfeil nach oben und unten 159"/>
            <p:cNvSpPr/>
            <p:nvPr/>
          </p:nvSpPr>
          <p:spPr bwMode="gray">
            <a:xfrm rot="4320000">
              <a:off x="9876865" y="7870805"/>
              <a:ext cx="150251" cy="798271"/>
            </a:xfrm>
            <a:prstGeom prst="upDownArrow">
              <a:avLst/>
            </a:prstGeom>
            <a:gradFill flip="none" rotWithShape="1">
              <a:gsLst>
                <a:gs pos="0">
                  <a:srgbClr val="3498DB">
                    <a:lumMod val="60000"/>
                    <a:lumOff val="40000"/>
                  </a:srgbClr>
                </a:gs>
                <a:gs pos="100000">
                  <a:srgbClr val="2C3E50"/>
                </a:gs>
              </a:gsLst>
              <a:lin ang="5400000" scaled="1"/>
              <a:tileRect/>
            </a:gradFill>
            <a:ln w="12700">
              <a:noFill/>
              <a:round/>
              <a:headEnd/>
              <a:tailEnd/>
            </a:ln>
            <a:effectLst/>
          </p:spPr>
          <p:txBody>
            <a:bodyPr rtlCol="0" anchor="ctr"/>
            <a:lstStyle/>
            <a:p>
              <a:pPr marL="0" marR="0" lvl="0" indent="0" defTabSz="914400" eaLnBrk="1" fontAlgn="auto" latinLnBrk="0" hangingPunct="1">
                <a:lnSpc>
                  <a:spcPct val="90000"/>
                </a:lnSpc>
                <a:spcBef>
                  <a:spcPts val="0"/>
                </a:spcBef>
                <a:spcAft>
                  <a:spcPts val="100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Light"/>
                <a:ea typeface="+mn-ea"/>
              </a:endParaRPr>
            </a:p>
          </p:txBody>
        </p:sp>
        <p:sp>
          <p:nvSpPr>
            <p:cNvPr id="161" name="Abgerundetes Rechteck 160"/>
            <p:cNvSpPr/>
            <p:nvPr/>
          </p:nvSpPr>
          <p:spPr>
            <a:xfrm>
              <a:off x="8768614" y="4985512"/>
              <a:ext cx="4320000" cy="1152000"/>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prstClr val="white"/>
                  </a:solidFill>
                  <a:effectLst/>
                  <a:uLnTx/>
                  <a:uFillTx/>
                  <a:latin typeface="Calibri"/>
                  <a:ea typeface="+mn-ea"/>
                  <a:cs typeface="+mn-cs"/>
                </a:rPr>
                <a:t>Bauland/ </a:t>
              </a:r>
              <a:br>
                <a:rPr kumimoji="0" lang="de-DE" sz="1200" b="0" i="0" u="none" strike="noStrike" kern="0" cap="none" spc="0" normalizeH="0" baseline="0" noProof="0" dirty="0" smtClean="0">
                  <a:ln>
                    <a:noFill/>
                  </a:ln>
                  <a:solidFill>
                    <a:prstClr val="white"/>
                  </a:solidFill>
                  <a:effectLst/>
                  <a:uLnTx/>
                  <a:uFillTx/>
                  <a:latin typeface="Calibri"/>
                  <a:ea typeface="+mn-ea"/>
                  <a:cs typeface="+mn-cs"/>
                </a:rPr>
              </a:br>
              <a:r>
                <a:rPr kumimoji="0" lang="de-DE" sz="1200" b="0" i="0" u="none" strike="noStrike" kern="0" cap="none" spc="0" normalizeH="0" baseline="0" noProof="0" dirty="0" smtClean="0">
                  <a:ln>
                    <a:noFill/>
                  </a:ln>
                  <a:solidFill>
                    <a:prstClr val="white"/>
                  </a:solidFill>
                  <a:effectLst/>
                  <a:uLnTx/>
                  <a:uFillTx/>
                  <a:latin typeface="Calibri"/>
                  <a:ea typeface="+mn-ea"/>
                  <a:cs typeface="+mn-cs"/>
                </a:rPr>
                <a:t>bewirtschaftete Einheiten</a:t>
              </a:r>
            </a:p>
          </p:txBody>
        </p:sp>
      </p:grpSp>
    </p:spTree>
    <p:extLst>
      <p:ext uri="{BB962C8B-B14F-4D97-AF65-F5344CB8AC3E}">
        <p14:creationId xmlns:p14="http://schemas.microsoft.com/office/powerpoint/2010/main" val="3162557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AAC77CD8-197E-E140-B9F5-3CFFDADE85D2}"/>
              </a:ext>
            </a:extLst>
          </p:cNvPr>
          <p:cNvSpPr>
            <a:spLocks noGrp="1"/>
          </p:cNvSpPr>
          <p:nvPr>
            <p:ph type="body" sz="quarter" idx="11"/>
          </p:nvPr>
        </p:nvSpPr>
        <p:spPr>
          <a:xfrm>
            <a:off x="2733675" y="4380614"/>
            <a:ext cx="8824913" cy="1682049"/>
          </a:xfrm>
        </p:spPr>
        <p:txBody>
          <a:bodyPr>
            <a:noAutofit/>
          </a:bodyPr>
          <a:lstStyle/>
          <a:p>
            <a:r>
              <a:rPr lang="de-DE" sz="2400" b="1" dirty="0" smtClean="0"/>
              <a:t>Zur Einordnung des Themas</a:t>
            </a:r>
          </a:p>
          <a:p>
            <a:r>
              <a:rPr lang="de-DE" sz="2400" dirty="0" smtClean="0"/>
              <a:t>Die VdW-Wohnungswirtschaft als Ansprechpartner</a:t>
            </a:r>
          </a:p>
          <a:p>
            <a:r>
              <a:rPr lang="de-DE" sz="2400" dirty="0" smtClean="0"/>
              <a:t>Die Gründung kommunaler Wohnungsunternehmen ist „nur“ ein Weg zur Steuerung des Wohnungsangebots</a:t>
            </a:r>
          </a:p>
          <a:p>
            <a:r>
              <a:rPr lang="de-DE" sz="2000" b="1" dirty="0" smtClean="0"/>
              <a:t>Roswitha Sinz, </a:t>
            </a:r>
            <a:r>
              <a:rPr lang="de-DE" sz="2000" dirty="0" smtClean="0"/>
              <a:t>Interessenvertretung ARGE rheinland-pfälzischer Wohnungsunternehmen</a:t>
            </a:r>
            <a:endParaRPr lang="de-DE" sz="2000" dirty="0"/>
          </a:p>
        </p:txBody>
      </p:sp>
    </p:spTree>
    <p:extLst>
      <p:ext uri="{BB962C8B-B14F-4D97-AF65-F5344CB8AC3E}">
        <p14:creationId xmlns:p14="http://schemas.microsoft.com/office/powerpoint/2010/main" val="3440083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3156615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normAutofit/>
          </a:bodyPr>
          <a:lstStyle/>
          <a:p>
            <a:r>
              <a:rPr lang="de-DE" sz="1600" dirty="0" smtClean="0"/>
              <a:t>Dr. Daniel Ranker</a:t>
            </a:r>
          </a:p>
          <a:p>
            <a:r>
              <a:rPr lang="de-DE" sz="1600" dirty="0" smtClean="0"/>
              <a:t>Prüfungsdirektor, Vorstand</a:t>
            </a:r>
          </a:p>
          <a:p>
            <a:r>
              <a:rPr lang="de-DE" sz="1600" dirty="0"/>
              <a:t>Tel.: + 49 211 </a:t>
            </a:r>
            <a:r>
              <a:rPr lang="de-DE" sz="1600" dirty="0" smtClean="0"/>
              <a:t>16998-80</a:t>
            </a:r>
            <a:endParaRPr lang="de-DE" sz="1600" dirty="0"/>
          </a:p>
          <a:p>
            <a:r>
              <a:rPr lang="de-DE" sz="1600" dirty="0" smtClean="0"/>
              <a:t>E-Mail</a:t>
            </a:r>
            <a:r>
              <a:rPr lang="de-DE" sz="1600" dirty="0"/>
              <a:t>: </a:t>
            </a:r>
            <a:r>
              <a:rPr lang="de-DE" sz="1600" dirty="0" smtClean="0"/>
              <a:t>d.ranker@vdw-rw.de</a:t>
            </a:r>
            <a:endParaRPr lang="de-DE" sz="1600" dirty="0"/>
          </a:p>
        </p:txBody>
      </p:sp>
      <p:sp>
        <p:nvSpPr>
          <p:cNvPr id="4" name="Textplatzhalter 3"/>
          <p:cNvSpPr>
            <a:spLocks noGrp="1"/>
          </p:cNvSpPr>
          <p:nvPr>
            <p:ph type="body" sz="quarter" idx="13"/>
          </p:nvPr>
        </p:nvSpPr>
        <p:spPr>
          <a:xfrm>
            <a:off x="6629717" y="3992882"/>
            <a:ext cx="5362257" cy="1247986"/>
          </a:xfrm>
        </p:spPr>
        <p:txBody>
          <a:bodyPr>
            <a:noAutofit/>
          </a:bodyPr>
          <a:lstStyle/>
          <a:p>
            <a:r>
              <a:rPr lang="de-DE" sz="1600" dirty="0" smtClean="0"/>
              <a:t>Christian Obert</a:t>
            </a:r>
          </a:p>
          <a:p>
            <a:r>
              <a:rPr lang="de-DE" sz="1600" dirty="0" smtClean="0"/>
              <a:t>Steuerberatung, betriebswirtschaftliche Beratung</a:t>
            </a:r>
          </a:p>
          <a:p>
            <a:r>
              <a:rPr lang="de-DE" sz="1600" dirty="0"/>
              <a:t>Tel.: + 49 211 16998-12</a:t>
            </a:r>
          </a:p>
          <a:p>
            <a:r>
              <a:rPr lang="de-DE" sz="1600" dirty="0" smtClean="0"/>
              <a:t>E-Mail</a:t>
            </a:r>
            <a:r>
              <a:rPr lang="de-DE" sz="1600" dirty="0"/>
              <a:t>: </a:t>
            </a:r>
            <a:r>
              <a:rPr lang="de-DE" sz="1600" dirty="0" smtClean="0"/>
              <a:t>c.obert@vdw-rw.de</a:t>
            </a:r>
            <a:endParaRPr lang="de-DE" sz="1600" dirty="0"/>
          </a:p>
        </p:txBody>
      </p:sp>
      <p:sp>
        <p:nvSpPr>
          <p:cNvPr id="6" name="Textplatzhalter 5"/>
          <p:cNvSpPr>
            <a:spLocks noGrp="1"/>
          </p:cNvSpPr>
          <p:nvPr>
            <p:ph type="body" sz="quarter" idx="15"/>
          </p:nvPr>
        </p:nvSpPr>
        <p:spPr/>
        <p:txBody>
          <a:bodyPr/>
          <a:lstStyle/>
          <a:p>
            <a:endParaRPr lang="de-DE"/>
          </a:p>
        </p:txBody>
      </p:sp>
      <p:pic>
        <p:nvPicPr>
          <p:cNvPr id="8" name="Bildplatzhalter 7" descr="C:\Users\obert\AppData\Local\Microsoft\Windows\INetCache\Content.Word\Obert_2016-04-26.jpg"/>
          <p:cNvPicPr>
            <a:picLocks noGrp="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ln>
            <a:noFill/>
          </a:ln>
        </p:spPr>
      </p:pic>
      <p:pic>
        <p:nvPicPr>
          <p:cNvPr id="1026" name="Picture 2" descr="G:\Fotos lizenzfrei\Personen - Verbandsrat, VdW-Team etc\VdW-Mitarbeiter\Für Internet\Dr. Ranker-2014-07-3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2203" y="2255839"/>
            <a:ext cx="1078547" cy="1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10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C43A4A7F-3D5A-5345-8957-FB3AF1F1CF3B}"/>
              </a:ext>
            </a:extLst>
          </p:cNvPr>
          <p:cNvSpPr>
            <a:spLocks noGrp="1"/>
          </p:cNvSpPr>
          <p:nvPr>
            <p:ph type="dt" sz="half" idx="10"/>
          </p:nvPr>
        </p:nvSpPr>
        <p:spPr/>
        <p:txBody>
          <a:bodyPr/>
          <a:lstStyle/>
          <a:p>
            <a:fld id="{2EF515BC-78A1-0142-9F7B-A568315A6476}" type="datetime1">
              <a:rPr lang="de-DE" smtClean="0"/>
              <a:t>15.09.2019</a:t>
            </a:fld>
            <a:endParaRPr lang="de-DE"/>
          </a:p>
        </p:txBody>
      </p:sp>
      <p:sp>
        <p:nvSpPr>
          <p:cNvPr id="3" name="Foliennummernplatzhalter 2">
            <a:extLst>
              <a:ext uri="{FF2B5EF4-FFF2-40B4-BE49-F238E27FC236}">
                <a16:creationId xmlns="" xmlns:a16="http://schemas.microsoft.com/office/drawing/2014/main" id="{D3F6F9CE-0807-BD47-8467-C47BF1DCE2B4}"/>
              </a:ext>
            </a:extLst>
          </p:cNvPr>
          <p:cNvSpPr>
            <a:spLocks noGrp="1"/>
          </p:cNvSpPr>
          <p:nvPr>
            <p:ph type="sldNum" sz="quarter" idx="12"/>
          </p:nvPr>
        </p:nvSpPr>
        <p:spPr/>
        <p:txBody>
          <a:bodyPr/>
          <a:lstStyle/>
          <a:p>
            <a:fld id="{367367EC-CB69-7F43-838C-8C634005BA32}" type="slidenum">
              <a:rPr lang="de-DE" smtClean="0"/>
              <a:t>3</a:t>
            </a:fld>
            <a:endParaRPr lang="de-DE"/>
          </a:p>
        </p:txBody>
      </p:sp>
      <p:sp>
        <p:nvSpPr>
          <p:cNvPr id="4" name="Fußzeilenplatzhalter 3">
            <a:extLst>
              <a:ext uri="{FF2B5EF4-FFF2-40B4-BE49-F238E27FC236}">
                <a16:creationId xmlns="" xmlns:a16="http://schemas.microsoft.com/office/drawing/2014/main" id="{8ACD6C99-AE47-D24F-9245-0CB018C24010}"/>
              </a:ext>
            </a:extLst>
          </p:cNvPr>
          <p:cNvSpPr>
            <a:spLocks noGrp="1"/>
          </p:cNvSpPr>
          <p:nvPr>
            <p:ph type="ftr" sz="quarter" idx="14"/>
          </p:nvPr>
        </p:nvSpPr>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5" name="Titel 4">
            <a:extLst>
              <a:ext uri="{FF2B5EF4-FFF2-40B4-BE49-F238E27FC236}">
                <a16:creationId xmlns="" xmlns:a16="http://schemas.microsoft.com/office/drawing/2014/main" id="{50126E16-9423-F845-B1A3-7EED284EB629}"/>
              </a:ext>
            </a:extLst>
          </p:cNvPr>
          <p:cNvSpPr>
            <a:spLocks noGrp="1"/>
          </p:cNvSpPr>
          <p:nvPr>
            <p:ph type="title"/>
          </p:nvPr>
        </p:nvSpPr>
        <p:spPr/>
        <p:txBody>
          <a:bodyPr/>
          <a:lstStyle/>
          <a:p>
            <a:r>
              <a:rPr lang="de-DE" dirty="0" smtClean="0"/>
              <a:t/>
            </a:r>
            <a:br>
              <a:rPr lang="de-DE" dirty="0" smtClean="0"/>
            </a:br>
            <a:r>
              <a:rPr lang="de-DE" dirty="0" smtClean="0"/>
              <a:t>Die</a:t>
            </a:r>
            <a:br>
              <a:rPr lang="de-DE" dirty="0" smtClean="0"/>
            </a:br>
            <a:r>
              <a:rPr lang="de-DE" dirty="0" smtClean="0"/>
              <a:t>VdW-Wohnungswirtschaft</a:t>
            </a:r>
            <a:endParaRPr lang="de-DE"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91552" y="82609"/>
            <a:ext cx="4654904" cy="615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603250" y="1982450"/>
            <a:ext cx="5244657" cy="3016210"/>
          </a:xfrm>
          <a:prstGeom prst="rect">
            <a:avLst/>
          </a:prstGeom>
        </p:spPr>
        <p:txBody>
          <a:bodyPr wrap="square">
            <a:spAutoFit/>
          </a:bodyPr>
          <a:lstStyle/>
          <a:p>
            <a:pPr>
              <a:defRPr/>
            </a:pPr>
            <a:r>
              <a:rPr lang="de-DE" dirty="0" smtClean="0"/>
              <a:t>Die </a:t>
            </a:r>
            <a:r>
              <a:rPr lang="de-DE" dirty="0"/>
              <a:t>ehem. gemeinnützige</a:t>
            </a:r>
          </a:p>
          <a:p>
            <a:pPr>
              <a:defRPr/>
            </a:pPr>
            <a:r>
              <a:rPr lang="de-DE" dirty="0"/>
              <a:t>Wohnungswirtschaft in </a:t>
            </a:r>
            <a:r>
              <a:rPr lang="de-DE" dirty="0" smtClean="0"/>
              <a:t>Rheinland-Pfalz</a:t>
            </a:r>
          </a:p>
          <a:p>
            <a:pPr>
              <a:defRPr/>
            </a:pPr>
            <a:r>
              <a:rPr lang="de-DE" dirty="0"/>
              <a:t>v</a:t>
            </a:r>
            <a:r>
              <a:rPr lang="de-DE" dirty="0" smtClean="0"/>
              <a:t>ertreten durch:</a:t>
            </a:r>
          </a:p>
          <a:p>
            <a:pPr>
              <a:spcBef>
                <a:spcPts val="600"/>
              </a:spcBef>
              <a:defRPr/>
            </a:pPr>
            <a:endParaRPr lang="de-DE" dirty="0"/>
          </a:p>
          <a:p>
            <a:pPr>
              <a:spcBef>
                <a:spcPts val="600"/>
              </a:spcBef>
              <a:defRPr/>
            </a:pPr>
            <a:endParaRPr lang="de-DE" dirty="0">
              <a:solidFill>
                <a:srgbClr val="FF0000"/>
              </a:solidFill>
            </a:endParaRPr>
          </a:p>
          <a:p>
            <a:pPr>
              <a:defRPr/>
            </a:pPr>
            <a:endParaRPr lang="de-DE" dirty="0" smtClean="0">
              <a:solidFill>
                <a:srgbClr val="FF0000"/>
              </a:solidFill>
            </a:endParaRPr>
          </a:p>
          <a:p>
            <a:pPr>
              <a:defRPr/>
            </a:pPr>
            <a:endParaRPr lang="de-DE" dirty="0">
              <a:solidFill>
                <a:srgbClr val="FF0000"/>
              </a:solidFill>
            </a:endParaRPr>
          </a:p>
          <a:p>
            <a:pPr>
              <a:defRPr/>
            </a:pPr>
            <a:endParaRPr lang="de-DE" dirty="0" smtClean="0">
              <a:solidFill>
                <a:srgbClr val="FF0000"/>
              </a:solidFill>
            </a:endParaRPr>
          </a:p>
          <a:p>
            <a:pPr>
              <a:defRPr/>
            </a:pPr>
            <a:endParaRPr lang="de-DE" dirty="0">
              <a:solidFill>
                <a:srgbClr val="FF0000"/>
              </a:solidFill>
            </a:endParaRPr>
          </a:p>
          <a:p>
            <a:pPr>
              <a:defRPr/>
            </a:pPr>
            <a:endParaRPr lang="de-DE" dirty="0">
              <a:solidFill>
                <a:srgbClr val="00B050"/>
              </a:solidFill>
            </a:endParaRPr>
          </a:p>
        </p:txBody>
      </p:sp>
      <p:sp>
        <p:nvSpPr>
          <p:cNvPr id="7" name="Abgerundetes Rechteck 6"/>
          <p:cNvSpPr/>
          <p:nvPr/>
        </p:nvSpPr>
        <p:spPr>
          <a:xfrm>
            <a:off x="701749" y="3161172"/>
            <a:ext cx="4593265" cy="10599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dirty="0">
                <a:solidFill>
                  <a:srgbClr val="00B050"/>
                </a:solidFill>
              </a:rPr>
              <a:t>VdW der Wohnungs- und </a:t>
            </a:r>
            <a:r>
              <a:rPr lang="de-DE" dirty="0" smtClean="0">
                <a:solidFill>
                  <a:srgbClr val="00B050"/>
                </a:solidFill>
              </a:rPr>
              <a:t>Immobilien-wirtschaft Rheinland-Westfalen</a:t>
            </a:r>
            <a:endParaRPr lang="de-DE" dirty="0">
              <a:solidFill>
                <a:srgbClr val="00B050"/>
              </a:solidFill>
            </a:endParaRPr>
          </a:p>
          <a:p>
            <a:pPr>
              <a:defRPr/>
            </a:pPr>
            <a:r>
              <a:rPr lang="de-DE" dirty="0"/>
              <a:t>(mit Sitz in Düsseldorf, NRW)</a:t>
            </a:r>
          </a:p>
        </p:txBody>
      </p:sp>
      <p:sp>
        <p:nvSpPr>
          <p:cNvPr id="11" name="Abgerundetes Rechteck 10"/>
          <p:cNvSpPr/>
          <p:nvPr/>
        </p:nvSpPr>
        <p:spPr>
          <a:xfrm>
            <a:off x="701749" y="4699590"/>
            <a:ext cx="4699591" cy="1063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dirty="0">
                <a:solidFill>
                  <a:srgbClr val="C00000"/>
                </a:solidFill>
              </a:rPr>
              <a:t>VdW der </a:t>
            </a:r>
            <a:r>
              <a:rPr lang="de-DE" dirty="0" smtClean="0">
                <a:solidFill>
                  <a:srgbClr val="C00000"/>
                </a:solidFill>
              </a:rPr>
              <a:t>Südwestdeutschen </a:t>
            </a:r>
            <a:r>
              <a:rPr lang="de-DE" dirty="0">
                <a:solidFill>
                  <a:srgbClr val="C00000"/>
                </a:solidFill>
              </a:rPr>
              <a:t>Wohnungswirtschaft</a:t>
            </a:r>
          </a:p>
          <a:p>
            <a:pPr>
              <a:defRPr/>
            </a:pPr>
            <a:r>
              <a:rPr lang="de-DE" dirty="0"/>
              <a:t>(mit Sitz in Frankfurt, Hessen)</a:t>
            </a:r>
          </a:p>
        </p:txBody>
      </p:sp>
    </p:spTree>
    <p:extLst>
      <p:ext uri="{BB962C8B-B14F-4D97-AF65-F5344CB8AC3E}">
        <p14:creationId xmlns:p14="http://schemas.microsoft.com/office/powerpoint/2010/main" val="2650893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C43A4A7F-3D5A-5345-8957-FB3AF1F1CF3B}"/>
              </a:ext>
            </a:extLst>
          </p:cNvPr>
          <p:cNvSpPr>
            <a:spLocks noGrp="1"/>
          </p:cNvSpPr>
          <p:nvPr>
            <p:ph type="dt" sz="half" idx="10"/>
          </p:nvPr>
        </p:nvSpPr>
        <p:spPr/>
        <p:txBody>
          <a:bodyPr/>
          <a:lstStyle/>
          <a:p>
            <a:fld id="{2EF515BC-78A1-0142-9F7B-A568315A6476}" type="datetime1">
              <a:rPr lang="de-DE" smtClean="0"/>
              <a:t>15.09.2019</a:t>
            </a:fld>
            <a:endParaRPr lang="de-DE"/>
          </a:p>
        </p:txBody>
      </p:sp>
      <p:sp>
        <p:nvSpPr>
          <p:cNvPr id="3" name="Foliennummernplatzhalter 2">
            <a:extLst>
              <a:ext uri="{FF2B5EF4-FFF2-40B4-BE49-F238E27FC236}">
                <a16:creationId xmlns="" xmlns:a16="http://schemas.microsoft.com/office/drawing/2014/main" id="{D3F6F9CE-0807-BD47-8467-C47BF1DCE2B4}"/>
              </a:ext>
            </a:extLst>
          </p:cNvPr>
          <p:cNvSpPr>
            <a:spLocks noGrp="1"/>
          </p:cNvSpPr>
          <p:nvPr>
            <p:ph type="sldNum" sz="quarter" idx="12"/>
          </p:nvPr>
        </p:nvSpPr>
        <p:spPr/>
        <p:txBody>
          <a:bodyPr/>
          <a:lstStyle/>
          <a:p>
            <a:fld id="{367367EC-CB69-7F43-838C-8C634005BA32}" type="slidenum">
              <a:rPr lang="de-DE" smtClean="0"/>
              <a:t>4</a:t>
            </a:fld>
            <a:endParaRPr lang="de-DE"/>
          </a:p>
        </p:txBody>
      </p:sp>
      <p:sp>
        <p:nvSpPr>
          <p:cNvPr id="4" name="Fußzeilenplatzhalter 3">
            <a:extLst>
              <a:ext uri="{FF2B5EF4-FFF2-40B4-BE49-F238E27FC236}">
                <a16:creationId xmlns="" xmlns:a16="http://schemas.microsoft.com/office/drawing/2014/main" id="{8ACD6C99-AE47-D24F-9245-0CB018C24010}"/>
              </a:ext>
            </a:extLst>
          </p:cNvPr>
          <p:cNvSpPr>
            <a:spLocks noGrp="1"/>
          </p:cNvSpPr>
          <p:nvPr>
            <p:ph type="ftr" sz="quarter" idx="14"/>
          </p:nvPr>
        </p:nvSpPr>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pic>
        <p:nvPicPr>
          <p:cNvPr id="11" name="Picture 6"/>
          <p:cNvPicPr>
            <a:picLocks noChangeAspect="1"/>
          </p:cNvPicPr>
          <p:nvPr/>
        </p:nvPicPr>
        <p:blipFill>
          <a:blip r:embed="rId2"/>
          <a:srcRect/>
          <a:stretch>
            <a:fillRect/>
          </a:stretch>
        </p:blipFill>
        <p:spPr>
          <a:xfrm>
            <a:off x="320143" y="212651"/>
            <a:ext cx="5027142" cy="6039293"/>
          </a:xfrm>
          <a:prstGeom prst="rect">
            <a:avLst/>
          </a:prstGeom>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47286" y="329609"/>
            <a:ext cx="4670068" cy="597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499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C43A4A7F-3D5A-5345-8957-FB3AF1F1CF3B}"/>
              </a:ext>
            </a:extLst>
          </p:cNvPr>
          <p:cNvSpPr>
            <a:spLocks noGrp="1"/>
          </p:cNvSpPr>
          <p:nvPr>
            <p:ph type="dt" sz="half" idx="10"/>
          </p:nvPr>
        </p:nvSpPr>
        <p:spPr/>
        <p:txBody>
          <a:bodyPr/>
          <a:lstStyle/>
          <a:p>
            <a:fld id="{2EF515BC-78A1-0142-9F7B-A568315A6476}" type="datetime1">
              <a:rPr lang="de-DE" smtClean="0"/>
              <a:t>15.09.2019</a:t>
            </a:fld>
            <a:endParaRPr lang="de-DE"/>
          </a:p>
        </p:txBody>
      </p:sp>
      <p:sp>
        <p:nvSpPr>
          <p:cNvPr id="3" name="Foliennummernplatzhalter 2">
            <a:extLst>
              <a:ext uri="{FF2B5EF4-FFF2-40B4-BE49-F238E27FC236}">
                <a16:creationId xmlns="" xmlns:a16="http://schemas.microsoft.com/office/drawing/2014/main" id="{D3F6F9CE-0807-BD47-8467-C47BF1DCE2B4}"/>
              </a:ext>
            </a:extLst>
          </p:cNvPr>
          <p:cNvSpPr>
            <a:spLocks noGrp="1"/>
          </p:cNvSpPr>
          <p:nvPr>
            <p:ph type="sldNum" sz="quarter" idx="12"/>
          </p:nvPr>
        </p:nvSpPr>
        <p:spPr/>
        <p:txBody>
          <a:bodyPr/>
          <a:lstStyle/>
          <a:p>
            <a:fld id="{367367EC-CB69-7F43-838C-8C634005BA32}" type="slidenum">
              <a:rPr lang="de-DE" smtClean="0"/>
              <a:t>5</a:t>
            </a:fld>
            <a:endParaRPr lang="de-DE"/>
          </a:p>
        </p:txBody>
      </p:sp>
      <p:sp>
        <p:nvSpPr>
          <p:cNvPr id="4" name="Fußzeilenplatzhalter 3">
            <a:extLst>
              <a:ext uri="{FF2B5EF4-FFF2-40B4-BE49-F238E27FC236}">
                <a16:creationId xmlns="" xmlns:a16="http://schemas.microsoft.com/office/drawing/2014/main" id="{8ACD6C99-AE47-D24F-9245-0CB018C24010}"/>
              </a:ext>
            </a:extLst>
          </p:cNvPr>
          <p:cNvSpPr>
            <a:spLocks noGrp="1"/>
          </p:cNvSpPr>
          <p:nvPr>
            <p:ph type="ftr" sz="quarter" idx="14"/>
          </p:nvPr>
        </p:nvSpPr>
        <p:spPr/>
        <p:txBody>
          <a:bodyPr/>
          <a:lstStyle/>
          <a:p>
            <a:r>
              <a:rPr lang="de-DE" b="1">
                <a:solidFill>
                  <a:schemeClr val="tx2"/>
                </a:solidFill>
              </a:rPr>
              <a:t>VdW Rheinland Westfalen – </a:t>
            </a:r>
            <a:r>
              <a:rPr lang="de-DE" b="1">
                <a:solidFill>
                  <a:schemeClr val="accent1"/>
                </a:solidFill>
              </a:rPr>
              <a:t>Die Wohnungswirtschaft </a:t>
            </a:r>
            <a:r>
              <a:rPr lang="de-DE" b="1">
                <a:solidFill>
                  <a:schemeClr val="accent2"/>
                </a:solidFill>
              </a:rPr>
              <a:t>im Westen</a:t>
            </a:r>
            <a:endParaRPr lang="de-DE" b="1" dirty="0">
              <a:solidFill>
                <a:schemeClr val="accent2"/>
              </a:solidFill>
            </a:endParaRPr>
          </a:p>
        </p:txBody>
      </p:sp>
      <p:sp>
        <p:nvSpPr>
          <p:cNvPr id="5" name="Titel 4">
            <a:extLst>
              <a:ext uri="{FF2B5EF4-FFF2-40B4-BE49-F238E27FC236}">
                <a16:creationId xmlns="" xmlns:a16="http://schemas.microsoft.com/office/drawing/2014/main" id="{50126E16-9423-F845-B1A3-7EED284EB629}"/>
              </a:ext>
            </a:extLst>
          </p:cNvPr>
          <p:cNvSpPr>
            <a:spLocks noGrp="1"/>
          </p:cNvSpPr>
          <p:nvPr>
            <p:ph type="title"/>
          </p:nvPr>
        </p:nvSpPr>
        <p:spPr/>
        <p:txBody>
          <a:bodyPr/>
          <a:lstStyle/>
          <a:p>
            <a:r>
              <a:rPr lang="de-DE" dirty="0" smtClean="0"/>
              <a:t>Die VdW-Wohnungswirtschaft – </a:t>
            </a:r>
            <a:br>
              <a:rPr lang="de-DE" dirty="0" smtClean="0"/>
            </a:br>
            <a:r>
              <a:rPr lang="de-DE" dirty="0" smtClean="0"/>
              <a:t>in Rheinland-Pfalz</a:t>
            </a:r>
            <a:endParaRPr lang="de-DE" dirty="0"/>
          </a:p>
        </p:txBody>
      </p:sp>
      <p:sp>
        <p:nvSpPr>
          <p:cNvPr id="6" name="Rechteck 5"/>
          <p:cNvSpPr/>
          <p:nvPr/>
        </p:nvSpPr>
        <p:spPr>
          <a:xfrm>
            <a:off x="603250" y="2307265"/>
            <a:ext cx="9912350" cy="1877437"/>
          </a:xfrm>
          <a:prstGeom prst="rect">
            <a:avLst/>
          </a:prstGeom>
        </p:spPr>
        <p:txBody>
          <a:bodyPr wrap="square">
            <a:spAutoFit/>
          </a:bodyPr>
          <a:lstStyle/>
          <a:p>
            <a:pPr>
              <a:defRPr/>
            </a:pPr>
            <a:endParaRPr lang="de-DE" sz="800" b="1" dirty="0"/>
          </a:p>
          <a:p>
            <a:pPr>
              <a:defRPr/>
            </a:pPr>
            <a:endParaRPr lang="de-DE" dirty="0" smtClean="0"/>
          </a:p>
          <a:p>
            <a:pPr>
              <a:defRPr/>
            </a:pPr>
            <a:endParaRPr lang="de-DE" dirty="0"/>
          </a:p>
          <a:p>
            <a:pPr>
              <a:defRPr/>
            </a:pPr>
            <a:endParaRPr lang="de-DE" dirty="0" smtClean="0"/>
          </a:p>
          <a:p>
            <a:pPr>
              <a:defRPr/>
            </a:pPr>
            <a:endParaRPr lang="de-DE" dirty="0"/>
          </a:p>
          <a:p>
            <a:pPr>
              <a:defRPr/>
            </a:pPr>
            <a:endParaRPr lang="de-DE" dirty="0"/>
          </a:p>
          <a:p>
            <a:pPr>
              <a:defRPr/>
            </a:pPr>
            <a:endParaRPr lang="de-DE" dirty="0"/>
          </a:p>
        </p:txBody>
      </p:sp>
      <p:sp>
        <p:nvSpPr>
          <p:cNvPr id="7" name="Abgerundetes Rechteck 6"/>
          <p:cNvSpPr/>
          <p:nvPr/>
        </p:nvSpPr>
        <p:spPr>
          <a:xfrm rot="10800000" flipV="1">
            <a:off x="765544" y="2179674"/>
            <a:ext cx="9824484" cy="1775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000" b="1" dirty="0"/>
              <a:t>62 Mitgliedsunternehmen </a:t>
            </a:r>
            <a:r>
              <a:rPr lang="de-DE" sz="2000" dirty="0" smtClean="0"/>
              <a:t>der </a:t>
            </a:r>
            <a:r>
              <a:rPr lang="de-DE" sz="2000" dirty="0"/>
              <a:t>ehemals gemeinnützigen Wohnungswirtschaft</a:t>
            </a:r>
          </a:p>
          <a:p>
            <a:pPr>
              <a:defRPr/>
            </a:pPr>
            <a:r>
              <a:rPr lang="de-DE" sz="2000" dirty="0"/>
              <a:t>-  18 kommunale Wohnungsunternehmen inkl. drei Kreisverbände</a:t>
            </a:r>
          </a:p>
          <a:p>
            <a:pPr>
              <a:defRPr/>
            </a:pPr>
            <a:r>
              <a:rPr lang="de-DE" sz="2000" dirty="0"/>
              <a:t>-  33 Genossenschaften</a:t>
            </a:r>
          </a:p>
          <a:p>
            <a:pPr>
              <a:defRPr/>
            </a:pPr>
            <a:r>
              <a:rPr lang="de-DE" sz="2000" dirty="0"/>
              <a:t>-  11 sonstige Unternehmen (kirchliche, ehem. industrieverbundene WU)</a:t>
            </a:r>
          </a:p>
        </p:txBody>
      </p:sp>
      <p:sp>
        <p:nvSpPr>
          <p:cNvPr id="8" name="Abgerundetes Rechteck 7"/>
          <p:cNvSpPr/>
          <p:nvPr/>
        </p:nvSpPr>
        <p:spPr>
          <a:xfrm>
            <a:off x="765544" y="4184701"/>
            <a:ext cx="9824484" cy="15887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ts val="600"/>
              </a:spcBef>
              <a:defRPr/>
            </a:pPr>
            <a:r>
              <a:rPr lang="de-DE" sz="2000" dirty="0"/>
              <a:t>Sie bewirtschaften </a:t>
            </a:r>
            <a:r>
              <a:rPr lang="de-DE" sz="2000" dirty="0" smtClean="0"/>
              <a:t>90.300 </a:t>
            </a:r>
            <a:r>
              <a:rPr lang="de-DE" sz="2000" dirty="0"/>
              <a:t>Wohnungen (</a:t>
            </a:r>
            <a:r>
              <a:rPr lang="de-DE" sz="2000" dirty="0" smtClean="0"/>
              <a:t>2018)</a:t>
            </a:r>
          </a:p>
          <a:p>
            <a:pPr>
              <a:spcBef>
                <a:spcPts val="600"/>
              </a:spcBef>
              <a:defRPr/>
            </a:pPr>
            <a:r>
              <a:rPr lang="de-DE" sz="2000" dirty="0"/>
              <a:t>	</a:t>
            </a:r>
            <a:r>
              <a:rPr lang="de-DE" sz="2000" dirty="0" smtClean="0"/>
              <a:t> </a:t>
            </a:r>
            <a:r>
              <a:rPr lang="de-DE" sz="2000" dirty="0"/>
              <a:t>– ca. 10 % der 900.00 </a:t>
            </a:r>
            <a:r>
              <a:rPr lang="de-DE" sz="2000" dirty="0" smtClean="0"/>
              <a:t>Miet-WE </a:t>
            </a:r>
            <a:r>
              <a:rPr lang="de-DE" sz="2000" dirty="0"/>
              <a:t>in Rheinland-Pfalz</a:t>
            </a:r>
          </a:p>
          <a:p>
            <a:pPr>
              <a:spcBef>
                <a:spcPts val="600"/>
              </a:spcBef>
              <a:defRPr/>
            </a:pPr>
            <a:r>
              <a:rPr lang="de-DE" sz="2000" dirty="0" smtClean="0"/>
              <a:t>Durchschnittsmiete </a:t>
            </a:r>
            <a:r>
              <a:rPr lang="de-DE" sz="2000" b="1" dirty="0" smtClean="0"/>
              <a:t>5,84 </a:t>
            </a:r>
            <a:r>
              <a:rPr lang="de-DE" sz="2000" b="1" dirty="0"/>
              <a:t>Euro/qm Wohnfläche</a:t>
            </a:r>
            <a:r>
              <a:rPr lang="de-DE" sz="2000" dirty="0"/>
              <a:t> (Nettokaltmiete, </a:t>
            </a:r>
            <a:r>
              <a:rPr lang="de-DE" sz="2000" dirty="0" smtClean="0"/>
              <a:t>2018)</a:t>
            </a:r>
            <a:endParaRPr lang="de-DE" sz="2000" dirty="0"/>
          </a:p>
        </p:txBody>
      </p:sp>
    </p:spTree>
    <p:extLst>
      <p:ext uri="{BB962C8B-B14F-4D97-AF65-F5344CB8AC3E}">
        <p14:creationId xmlns:p14="http://schemas.microsoft.com/office/powerpoint/2010/main" val="584313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EF515BC-78A1-0142-9F7B-A568315A6476}" type="datetime1">
              <a:rPr lang="de-DE" smtClean="0"/>
              <a:t>15.09.2019</a:t>
            </a:fld>
            <a:endParaRPr lang="de-DE"/>
          </a:p>
        </p:txBody>
      </p:sp>
      <p:sp>
        <p:nvSpPr>
          <p:cNvPr id="3" name="Foliennummernplatzhalter 2"/>
          <p:cNvSpPr>
            <a:spLocks noGrp="1"/>
          </p:cNvSpPr>
          <p:nvPr>
            <p:ph type="sldNum" sz="quarter" idx="12"/>
          </p:nvPr>
        </p:nvSpPr>
        <p:spPr/>
        <p:txBody>
          <a:bodyPr/>
          <a:lstStyle/>
          <a:p>
            <a:fld id="{367367EC-CB69-7F43-838C-8C634005BA32}" type="slidenum">
              <a:rPr lang="de-DE" smtClean="0"/>
              <a:t>6</a:t>
            </a:fld>
            <a:endParaRPr lang="de-DE"/>
          </a:p>
        </p:txBody>
      </p:sp>
      <p:sp>
        <p:nvSpPr>
          <p:cNvPr id="4" name="Fußzeilenplatzhalter 3"/>
          <p:cNvSpPr>
            <a:spLocks noGrp="1"/>
          </p:cNvSpPr>
          <p:nvPr>
            <p:ph type="ftr" sz="quarter" idx="14"/>
          </p:nvPr>
        </p:nvSpPr>
        <p:spPr/>
        <p:txBody>
          <a:bodyPr/>
          <a:lstStyle/>
          <a:p>
            <a:r>
              <a:rPr lang="de-DE" b="1" smtClean="0">
                <a:solidFill>
                  <a:schemeClr val="tx2"/>
                </a:solidFill>
              </a:rPr>
              <a:t>VdW Rheinland Westfalen – </a:t>
            </a:r>
            <a:r>
              <a:rPr lang="de-DE" b="1" smtClean="0">
                <a:solidFill>
                  <a:schemeClr val="accent1"/>
                </a:solidFill>
              </a:rPr>
              <a:t>Die Wohnungswirtschaft </a:t>
            </a:r>
            <a:r>
              <a:rPr lang="de-DE" b="1" smtClean="0">
                <a:solidFill>
                  <a:schemeClr val="accent2"/>
                </a:solidFill>
              </a:rPr>
              <a:t>im Westen</a:t>
            </a:r>
            <a:endParaRPr lang="de-DE" b="1" dirty="0">
              <a:solidFill>
                <a:schemeClr val="accent2"/>
              </a:solidFill>
            </a:endParaRPr>
          </a:p>
        </p:txBody>
      </p:sp>
      <p:sp>
        <p:nvSpPr>
          <p:cNvPr id="5" name="Titel 4"/>
          <p:cNvSpPr>
            <a:spLocks noGrp="1"/>
          </p:cNvSpPr>
          <p:nvPr>
            <p:ph type="title"/>
          </p:nvPr>
        </p:nvSpPr>
        <p:spPr/>
        <p:txBody>
          <a:bodyPr/>
          <a:lstStyle/>
          <a:p>
            <a:r>
              <a:rPr lang="de-DE" dirty="0" smtClean="0"/>
              <a:t>Strategische Alternativen </a:t>
            </a:r>
            <a:endParaRPr lang="de-DE" dirty="0"/>
          </a:p>
        </p:txBody>
      </p:sp>
      <p:grpSp>
        <p:nvGrpSpPr>
          <p:cNvPr id="8" name="Gruppieren 7"/>
          <p:cNvGrpSpPr/>
          <p:nvPr/>
        </p:nvGrpSpPr>
        <p:grpSpPr>
          <a:xfrm>
            <a:off x="95692" y="2073349"/>
            <a:ext cx="10375008" cy="1956391"/>
            <a:chOff x="428406" y="394336"/>
            <a:chExt cx="8928542" cy="1307411"/>
          </a:xfrm>
        </p:grpSpPr>
        <p:sp>
          <p:nvSpPr>
            <p:cNvPr id="9" name="Rechteck 8"/>
            <p:cNvSpPr/>
            <p:nvPr/>
          </p:nvSpPr>
          <p:spPr>
            <a:xfrm>
              <a:off x="865201" y="394336"/>
              <a:ext cx="8491747" cy="703444"/>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hteck 9"/>
            <p:cNvSpPr/>
            <p:nvPr/>
          </p:nvSpPr>
          <p:spPr>
            <a:xfrm>
              <a:off x="428406" y="394336"/>
              <a:ext cx="8928541" cy="1307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4555" tIns="40640" rIns="40640" bIns="40640" numCol="1" spcCol="1270" anchor="t" anchorCtr="0">
              <a:noAutofit/>
            </a:bodyPr>
            <a:lstStyle/>
            <a:p>
              <a:pPr lvl="0" defTabSz="711200">
                <a:lnSpc>
                  <a:spcPct val="90000"/>
                </a:lnSpc>
                <a:spcBef>
                  <a:spcPct val="0"/>
                </a:spcBef>
                <a:spcAft>
                  <a:spcPct val="35000"/>
                </a:spcAft>
              </a:pPr>
              <a:r>
                <a:rPr lang="de-DE" kern="1200" dirty="0"/>
                <a:t>Analysephase:</a:t>
              </a:r>
            </a:p>
            <a:p>
              <a:pPr marL="114300" lvl="1" indent="-114300" algn="l" defTabSz="533400">
                <a:lnSpc>
                  <a:spcPct val="90000"/>
                </a:lnSpc>
                <a:spcBef>
                  <a:spcPct val="0"/>
                </a:spcBef>
                <a:spcAft>
                  <a:spcPct val="15000"/>
                </a:spcAft>
                <a:buChar char="••"/>
              </a:pPr>
              <a:r>
                <a:rPr lang="de-DE" kern="1200" dirty="0"/>
                <a:t>Was ist die Zielsetzung des neu zu gründenden Unternehmens, gibt es strategische Alternativen zur Gründung</a:t>
              </a:r>
              <a:r>
                <a:rPr lang="de-DE" kern="1200" dirty="0" smtClean="0"/>
                <a:t>?</a:t>
              </a:r>
              <a:endParaRPr lang="de-DE" kern="1200" dirty="0"/>
            </a:p>
          </p:txBody>
        </p:sp>
      </p:grpSp>
      <p:sp>
        <p:nvSpPr>
          <p:cNvPr id="12" name="Rechteck 11"/>
          <p:cNvSpPr/>
          <p:nvPr/>
        </p:nvSpPr>
        <p:spPr>
          <a:xfrm>
            <a:off x="603250" y="3349256"/>
            <a:ext cx="9867450" cy="2860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smtClean="0"/>
              <a:t>Planerische/wohnungspolitische Steuerungselemente zur Ausweitung des bezahlbaren Wohnraumangebotes</a:t>
            </a:r>
          </a:p>
          <a:p>
            <a:endParaRPr lang="de-DE" dirty="0" smtClean="0"/>
          </a:p>
          <a:p>
            <a:r>
              <a:rPr lang="de-DE" dirty="0" smtClean="0"/>
              <a:t>	Klassische Bauleitplanung</a:t>
            </a:r>
          </a:p>
          <a:p>
            <a:endParaRPr lang="de-DE" dirty="0" smtClean="0"/>
          </a:p>
          <a:p>
            <a:r>
              <a:rPr lang="de-DE" dirty="0" smtClean="0"/>
              <a:t>	Konzeptvergabe (bei eigenen Grundstücken)</a:t>
            </a:r>
          </a:p>
          <a:p>
            <a:endParaRPr lang="de-DE" dirty="0" smtClean="0"/>
          </a:p>
          <a:p>
            <a:r>
              <a:rPr lang="de-DE" dirty="0"/>
              <a:t>	</a:t>
            </a:r>
            <a:r>
              <a:rPr lang="de-DE" dirty="0" smtClean="0"/>
              <a:t>Quotierungsverfahren zur Stärkung des Sozialen Wohnungsbaus – </a:t>
            </a:r>
          </a:p>
          <a:p>
            <a:r>
              <a:rPr lang="de-DE" dirty="0"/>
              <a:t>	</a:t>
            </a:r>
            <a:r>
              <a:rPr lang="de-DE" dirty="0" smtClean="0"/>
              <a:t>zur Miete/im Eigentum (mit Förderangebot des Landes Rheinland-Pfalz im Rahmen 	einer Kooperationsvereinbarung)</a:t>
            </a:r>
          </a:p>
          <a:p>
            <a:endParaRPr lang="de-DE" dirty="0" smtClean="0"/>
          </a:p>
          <a:p>
            <a:endParaRPr lang="de-DE" dirty="0"/>
          </a:p>
        </p:txBody>
      </p:sp>
      <p:sp>
        <p:nvSpPr>
          <p:cNvPr id="13" name="Pfeil nach rechts 12"/>
          <p:cNvSpPr/>
          <p:nvPr/>
        </p:nvSpPr>
        <p:spPr>
          <a:xfrm>
            <a:off x="778178" y="4265624"/>
            <a:ext cx="489204"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p:cNvSpPr/>
          <p:nvPr/>
        </p:nvSpPr>
        <p:spPr>
          <a:xfrm>
            <a:off x="781037" y="4779335"/>
            <a:ext cx="489204"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a:off x="781037" y="5330582"/>
            <a:ext cx="489204"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60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EF515BC-78A1-0142-9F7B-A568315A6476}" type="datetime1">
              <a:rPr lang="de-DE" smtClean="0"/>
              <a:t>15.09.2019</a:t>
            </a:fld>
            <a:endParaRPr lang="de-DE"/>
          </a:p>
        </p:txBody>
      </p:sp>
      <p:sp>
        <p:nvSpPr>
          <p:cNvPr id="3" name="Foliennummernplatzhalter 2"/>
          <p:cNvSpPr>
            <a:spLocks noGrp="1"/>
          </p:cNvSpPr>
          <p:nvPr>
            <p:ph type="sldNum" sz="quarter" idx="12"/>
          </p:nvPr>
        </p:nvSpPr>
        <p:spPr/>
        <p:txBody>
          <a:bodyPr/>
          <a:lstStyle/>
          <a:p>
            <a:fld id="{367367EC-CB69-7F43-838C-8C634005BA32}" type="slidenum">
              <a:rPr lang="de-DE" smtClean="0"/>
              <a:t>7</a:t>
            </a:fld>
            <a:endParaRPr lang="de-DE"/>
          </a:p>
        </p:txBody>
      </p:sp>
      <p:sp>
        <p:nvSpPr>
          <p:cNvPr id="4" name="Fußzeilenplatzhalter 3"/>
          <p:cNvSpPr>
            <a:spLocks noGrp="1"/>
          </p:cNvSpPr>
          <p:nvPr>
            <p:ph type="ftr" sz="quarter" idx="14"/>
          </p:nvPr>
        </p:nvSpPr>
        <p:spPr/>
        <p:txBody>
          <a:bodyPr/>
          <a:lstStyle/>
          <a:p>
            <a:r>
              <a:rPr lang="de-DE" b="1" smtClean="0">
                <a:solidFill>
                  <a:schemeClr val="tx2"/>
                </a:solidFill>
              </a:rPr>
              <a:t>VdW Rheinland Westfalen – </a:t>
            </a:r>
            <a:r>
              <a:rPr lang="de-DE" b="1" smtClean="0">
                <a:solidFill>
                  <a:schemeClr val="accent1"/>
                </a:solidFill>
              </a:rPr>
              <a:t>Die Wohnungswirtschaft </a:t>
            </a:r>
            <a:r>
              <a:rPr lang="de-DE" b="1" smtClean="0">
                <a:solidFill>
                  <a:schemeClr val="accent2"/>
                </a:solidFill>
              </a:rPr>
              <a:t>im Westen</a:t>
            </a:r>
            <a:endParaRPr lang="de-DE" b="1" dirty="0">
              <a:solidFill>
                <a:schemeClr val="accent2"/>
              </a:solidFill>
            </a:endParaRPr>
          </a:p>
        </p:txBody>
      </p:sp>
      <p:sp>
        <p:nvSpPr>
          <p:cNvPr id="5" name="Titel 4"/>
          <p:cNvSpPr>
            <a:spLocks noGrp="1"/>
          </p:cNvSpPr>
          <p:nvPr>
            <p:ph type="title"/>
          </p:nvPr>
        </p:nvSpPr>
        <p:spPr/>
        <p:txBody>
          <a:bodyPr/>
          <a:lstStyle/>
          <a:p>
            <a:r>
              <a:rPr lang="de-DE" dirty="0" smtClean="0"/>
              <a:t>Strategische Alternativen </a:t>
            </a:r>
            <a:endParaRPr lang="de-DE" dirty="0"/>
          </a:p>
        </p:txBody>
      </p:sp>
      <p:sp>
        <p:nvSpPr>
          <p:cNvPr id="12" name="Rechteck 11"/>
          <p:cNvSpPr/>
          <p:nvPr/>
        </p:nvSpPr>
        <p:spPr>
          <a:xfrm>
            <a:off x="603250" y="1988288"/>
            <a:ext cx="9867450" cy="4221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smtClean="0"/>
              <a:t>	Konzeptvergabe </a:t>
            </a:r>
          </a:p>
          <a:p>
            <a:endParaRPr lang="de-DE" dirty="0"/>
          </a:p>
          <a:p>
            <a:endParaRPr lang="de-DE" dirty="0" smtClean="0"/>
          </a:p>
          <a:p>
            <a:endParaRPr lang="de-DE" dirty="0"/>
          </a:p>
          <a:p>
            <a:endParaRPr lang="de-DE" dirty="0" smtClean="0">
              <a:solidFill>
                <a:srgbClr val="00B050"/>
              </a:solidFill>
              <a:hlinkClick r:id="rId2"/>
            </a:endParaRPr>
          </a:p>
          <a:p>
            <a:endParaRPr lang="de-DE" dirty="0">
              <a:solidFill>
                <a:srgbClr val="00B050"/>
              </a:solidFill>
              <a:hlinkClick r:id="rId2"/>
            </a:endParaRPr>
          </a:p>
          <a:p>
            <a:endParaRPr lang="de-DE" dirty="0" smtClean="0">
              <a:solidFill>
                <a:srgbClr val="00B050"/>
              </a:solidFill>
              <a:hlinkClick r:id="rId2"/>
            </a:endParaRPr>
          </a:p>
          <a:p>
            <a:endParaRPr lang="de-DE" dirty="0">
              <a:solidFill>
                <a:srgbClr val="00B050"/>
              </a:solidFill>
              <a:hlinkClick r:id="rId2"/>
            </a:endParaRPr>
          </a:p>
          <a:p>
            <a:endParaRPr lang="de-DE" dirty="0" smtClean="0">
              <a:solidFill>
                <a:srgbClr val="00B050"/>
              </a:solidFill>
              <a:hlinkClick r:id="rId2"/>
            </a:endParaRPr>
          </a:p>
          <a:p>
            <a:endParaRPr lang="de-DE" dirty="0">
              <a:solidFill>
                <a:srgbClr val="00B050"/>
              </a:solidFill>
              <a:hlinkClick r:id="rId2"/>
            </a:endParaRPr>
          </a:p>
          <a:p>
            <a:endParaRPr lang="de-DE" dirty="0" smtClean="0">
              <a:solidFill>
                <a:srgbClr val="00B050"/>
              </a:solidFill>
              <a:hlinkClick r:id="rId2"/>
            </a:endParaRPr>
          </a:p>
          <a:p>
            <a:endParaRPr lang="de-DE" dirty="0">
              <a:solidFill>
                <a:srgbClr val="00B050"/>
              </a:solidFill>
              <a:hlinkClick r:id="rId2"/>
            </a:endParaRPr>
          </a:p>
          <a:p>
            <a:r>
              <a:rPr lang="de-DE" dirty="0" smtClean="0">
                <a:solidFill>
                  <a:srgbClr val="00B050"/>
                </a:solidFill>
                <a:hlinkClick r:id="rId2"/>
              </a:rPr>
              <a:t>https</a:t>
            </a:r>
            <a:r>
              <a:rPr lang="de-DE" dirty="0">
                <a:solidFill>
                  <a:srgbClr val="00B050"/>
                </a:solidFill>
                <a:hlinkClick r:id="rId2"/>
              </a:rPr>
              <a:t>://</a:t>
            </a:r>
            <a:r>
              <a:rPr lang="de-DE" u="sng" dirty="0">
                <a:solidFill>
                  <a:srgbClr val="00B050"/>
                </a:solidFill>
                <a:hlinkClick r:id="rId2"/>
              </a:rPr>
              <a:t>fm.rlp.de/de/themen/bauen-und-wohnen</a:t>
            </a:r>
            <a:r>
              <a:rPr lang="de-DE" dirty="0" smtClean="0">
                <a:solidFill>
                  <a:srgbClr val="00B050"/>
                </a:solidFill>
                <a:hlinkClick r:id="rId2"/>
              </a:rPr>
              <a:t>/</a:t>
            </a:r>
            <a:endParaRPr lang="de-DE" dirty="0" smtClean="0">
              <a:solidFill>
                <a:srgbClr val="00B050"/>
              </a:solidFill>
            </a:endParaRPr>
          </a:p>
          <a:p>
            <a:r>
              <a:rPr lang="de-DE" u="sng" dirty="0" err="1" smtClean="0">
                <a:solidFill>
                  <a:srgbClr val="92D050"/>
                </a:solidFill>
              </a:rPr>
              <a:t>buendnis</a:t>
            </a:r>
            <a:r>
              <a:rPr lang="de-DE" u="sng" dirty="0" smtClean="0">
                <a:solidFill>
                  <a:srgbClr val="92D050"/>
                </a:solidFill>
              </a:rPr>
              <a:t>-</a:t>
            </a:r>
            <a:r>
              <a:rPr lang="de-DE" u="sng" dirty="0" err="1" smtClean="0">
                <a:solidFill>
                  <a:srgbClr val="92D050"/>
                </a:solidFill>
              </a:rPr>
              <a:t>fuer</a:t>
            </a:r>
            <a:r>
              <a:rPr lang="de-DE" u="sng" dirty="0" smtClean="0">
                <a:solidFill>
                  <a:srgbClr val="92D050"/>
                </a:solidFill>
              </a:rPr>
              <a:t>-bezahlbares-wohnen-und-bauen</a:t>
            </a:r>
            <a:r>
              <a:rPr lang="de-DE" u="sng" dirty="0" smtClean="0">
                <a:solidFill>
                  <a:srgbClr val="00B050"/>
                </a:solidFill>
              </a:rPr>
              <a:t>/</a:t>
            </a:r>
          </a:p>
          <a:p>
            <a:endParaRPr lang="de-DE" dirty="0"/>
          </a:p>
        </p:txBody>
      </p:sp>
      <p:sp>
        <p:nvSpPr>
          <p:cNvPr id="13" name="Pfeil nach rechts 12"/>
          <p:cNvSpPr/>
          <p:nvPr/>
        </p:nvSpPr>
        <p:spPr>
          <a:xfrm>
            <a:off x="812130" y="2037464"/>
            <a:ext cx="489204"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81085" y="1988288"/>
            <a:ext cx="3257550" cy="4221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2129" y="2521688"/>
            <a:ext cx="2758101" cy="137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51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EF515BC-78A1-0142-9F7B-A568315A6476}" type="datetime1">
              <a:rPr lang="de-DE" smtClean="0"/>
              <a:t>15.09.2019</a:t>
            </a:fld>
            <a:endParaRPr lang="de-DE"/>
          </a:p>
        </p:txBody>
      </p:sp>
      <p:sp>
        <p:nvSpPr>
          <p:cNvPr id="3" name="Foliennummernplatzhalter 2"/>
          <p:cNvSpPr>
            <a:spLocks noGrp="1"/>
          </p:cNvSpPr>
          <p:nvPr>
            <p:ph type="sldNum" sz="quarter" idx="12"/>
          </p:nvPr>
        </p:nvSpPr>
        <p:spPr/>
        <p:txBody>
          <a:bodyPr/>
          <a:lstStyle/>
          <a:p>
            <a:fld id="{367367EC-CB69-7F43-838C-8C634005BA32}" type="slidenum">
              <a:rPr lang="de-DE" smtClean="0"/>
              <a:t>8</a:t>
            </a:fld>
            <a:endParaRPr lang="de-DE"/>
          </a:p>
        </p:txBody>
      </p:sp>
      <p:sp>
        <p:nvSpPr>
          <p:cNvPr id="4" name="Fußzeilenplatzhalter 3"/>
          <p:cNvSpPr>
            <a:spLocks noGrp="1"/>
          </p:cNvSpPr>
          <p:nvPr>
            <p:ph type="ftr" sz="quarter" idx="14"/>
          </p:nvPr>
        </p:nvSpPr>
        <p:spPr/>
        <p:txBody>
          <a:bodyPr/>
          <a:lstStyle/>
          <a:p>
            <a:r>
              <a:rPr lang="de-DE" b="1" smtClean="0">
                <a:solidFill>
                  <a:schemeClr val="tx2"/>
                </a:solidFill>
              </a:rPr>
              <a:t>VdW Rheinland Westfalen – </a:t>
            </a:r>
            <a:r>
              <a:rPr lang="de-DE" b="1" smtClean="0">
                <a:solidFill>
                  <a:schemeClr val="accent1"/>
                </a:solidFill>
              </a:rPr>
              <a:t>Die Wohnungswirtschaft </a:t>
            </a:r>
            <a:r>
              <a:rPr lang="de-DE" b="1" smtClean="0">
                <a:solidFill>
                  <a:schemeClr val="accent2"/>
                </a:solidFill>
              </a:rPr>
              <a:t>im Westen</a:t>
            </a:r>
            <a:endParaRPr lang="de-DE" b="1" dirty="0">
              <a:solidFill>
                <a:schemeClr val="accent2"/>
              </a:solidFill>
            </a:endParaRPr>
          </a:p>
        </p:txBody>
      </p:sp>
      <p:sp>
        <p:nvSpPr>
          <p:cNvPr id="5" name="Titel 4"/>
          <p:cNvSpPr>
            <a:spLocks noGrp="1"/>
          </p:cNvSpPr>
          <p:nvPr>
            <p:ph type="title"/>
          </p:nvPr>
        </p:nvSpPr>
        <p:spPr/>
        <p:txBody>
          <a:bodyPr/>
          <a:lstStyle/>
          <a:p>
            <a:r>
              <a:rPr lang="de-DE" dirty="0" smtClean="0"/>
              <a:t>Strategische Alternativen </a:t>
            </a:r>
            <a:endParaRPr lang="de-DE" dirty="0"/>
          </a:p>
        </p:txBody>
      </p:sp>
      <p:sp>
        <p:nvSpPr>
          <p:cNvPr id="12" name="Rechteck 11"/>
          <p:cNvSpPr/>
          <p:nvPr/>
        </p:nvSpPr>
        <p:spPr>
          <a:xfrm>
            <a:off x="603250" y="1988288"/>
            <a:ext cx="9867450" cy="4221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smtClean="0"/>
              <a:t>	</a:t>
            </a:r>
            <a:r>
              <a:rPr lang="de-DE" dirty="0"/>
              <a:t>Quotierungsverfahren zur Stärkung des Sozialen Wohnungsbaus – </a:t>
            </a:r>
          </a:p>
          <a:p>
            <a:r>
              <a:rPr lang="de-DE" dirty="0"/>
              <a:t>	zur Miete/im Eigentum (mit Förderangebot des Landes Rheinland-Pfalz im Rahmen 	einer Kooperationsvereinbarung) </a:t>
            </a:r>
            <a:endParaRPr lang="de-DE" dirty="0" smtClean="0"/>
          </a:p>
          <a:p>
            <a:endParaRPr lang="de-DE" dirty="0"/>
          </a:p>
          <a:p>
            <a:r>
              <a:rPr lang="de-DE" dirty="0" smtClean="0"/>
              <a:t>„Ein</a:t>
            </a:r>
            <a:r>
              <a:rPr lang="de-DE" dirty="0"/>
              <a:t> aktueller Förderschwerpunkt des Programms sind investitionsvorbereitende Maßnahmen von Gemeinden zum Zwecke des geförderten Mietwohnungsbaus. Auf der Grundlage von Kooperationsvereinbarungen zwischen den Gemeinden und dem Land können Zuschüsse in Höhe von bis zu 90 Prozent der förderfähigen Kosten gewährt werden. Nähere Informationen geben das </a:t>
            </a:r>
            <a:r>
              <a:rPr lang="de-DE" dirty="0">
                <a:hlinkClick r:id="rId2"/>
              </a:rPr>
              <a:t>Rundschreiben</a:t>
            </a:r>
            <a:r>
              <a:rPr lang="de-DE" dirty="0"/>
              <a:t> sowie die </a:t>
            </a:r>
            <a:r>
              <a:rPr lang="de-DE" dirty="0">
                <a:hlinkClick r:id="rId3"/>
              </a:rPr>
              <a:t>Muster Kooperationsvereinbarung</a:t>
            </a:r>
            <a:r>
              <a:rPr lang="de-DE" dirty="0" smtClean="0"/>
              <a:t>.“</a:t>
            </a:r>
          </a:p>
          <a:p>
            <a:endParaRPr lang="de-DE" dirty="0"/>
          </a:p>
          <a:p>
            <a:endParaRPr lang="de-DE" dirty="0" smtClean="0"/>
          </a:p>
          <a:p>
            <a:endParaRPr lang="de-DE" dirty="0"/>
          </a:p>
          <a:p>
            <a:r>
              <a:rPr lang="de-DE" dirty="0">
                <a:hlinkClick r:id="rId4"/>
              </a:rPr>
              <a:t>https://fm.rlp.de/de/themen/bauen-und-wohnen/experimenteller-wohnungs-und-staedtebau</a:t>
            </a:r>
            <a:r>
              <a:rPr lang="de-DE" dirty="0" smtClean="0">
                <a:hlinkClick r:id="rId4"/>
              </a:rPr>
              <a:t>/</a:t>
            </a:r>
            <a:endParaRPr lang="de-DE" dirty="0" smtClean="0"/>
          </a:p>
          <a:p>
            <a:endParaRPr lang="de-DE" dirty="0"/>
          </a:p>
          <a:p>
            <a:endParaRPr lang="de-DE" dirty="0"/>
          </a:p>
          <a:p>
            <a:endParaRPr lang="de-DE" dirty="0" smtClean="0"/>
          </a:p>
          <a:p>
            <a:endParaRPr lang="de-DE" dirty="0"/>
          </a:p>
          <a:p>
            <a:endParaRPr lang="de-DE" dirty="0" smtClean="0"/>
          </a:p>
          <a:p>
            <a:endParaRPr lang="de-DE" dirty="0">
              <a:solidFill>
                <a:srgbClr val="00B050"/>
              </a:solidFill>
              <a:hlinkClick r:id="rId5"/>
            </a:endParaRPr>
          </a:p>
          <a:p>
            <a:endParaRPr lang="de-DE" dirty="0" smtClean="0">
              <a:solidFill>
                <a:srgbClr val="00B050"/>
              </a:solidFill>
              <a:hlinkClick r:id="rId5"/>
            </a:endParaRPr>
          </a:p>
          <a:p>
            <a:endParaRPr lang="de-DE" dirty="0">
              <a:solidFill>
                <a:srgbClr val="00B050"/>
              </a:solidFill>
              <a:hlinkClick r:id="rId5"/>
            </a:endParaRPr>
          </a:p>
          <a:p>
            <a:endParaRPr lang="de-DE" dirty="0" smtClean="0">
              <a:solidFill>
                <a:srgbClr val="00B050"/>
              </a:solidFill>
              <a:hlinkClick r:id="rId5"/>
            </a:endParaRPr>
          </a:p>
          <a:p>
            <a:endParaRPr lang="de-DE" dirty="0">
              <a:solidFill>
                <a:srgbClr val="00B050"/>
              </a:solidFill>
              <a:hlinkClick r:id="rId5"/>
            </a:endParaRPr>
          </a:p>
          <a:p>
            <a:endParaRPr lang="de-DE" dirty="0" smtClean="0">
              <a:solidFill>
                <a:srgbClr val="00B050"/>
              </a:solidFill>
              <a:hlinkClick r:id="rId5"/>
            </a:endParaRPr>
          </a:p>
          <a:p>
            <a:endParaRPr lang="de-DE" dirty="0">
              <a:solidFill>
                <a:srgbClr val="00B050"/>
              </a:solidFill>
              <a:hlinkClick r:id="rId5"/>
            </a:endParaRPr>
          </a:p>
          <a:p>
            <a:endParaRPr lang="de-DE" dirty="0"/>
          </a:p>
        </p:txBody>
      </p:sp>
      <p:sp>
        <p:nvSpPr>
          <p:cNvPr id="13" name="Pfeil nach rechts 12"/>
          <p:cNvSpPr/>
          <p:nvPr/>
        </p:nvSpPr>
        <p:spPr>
          <a:xfrm>
            <a:off x="812130" y="2037464"/>
            <a:ext cx="489204"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27075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EF515BC-78A1-0142-9F7B-A568315A6476}" type="datetime1">
              <a:rPr lang="de-DE" smtClean="0"/>
              <a:t>15.09.2019</a:t>
            </a:fld>
            <a:endParaRPr lang="de-DE" dirty="0"/>
          </a:p>
        </p:txBody>
      </p:sp>
      <p:sp>
        <p:nvSpPr>
          <p:cNvPr id="3" name="Foliennummernplatzhalter 2"/>
          <p:cNvSpPr>
            <a:spLocks noGrp="1"/>
          </p:cNvSpPr>
          <p:nvPr>
            <p:ph type="sldNum" sz="quarter" idx="12"/>
          </p:nvPr>
        </p:nvSpPr>
        <p:spPr/>
        <p:txBody>
          <a:bodyPr/>
          <a:lstStyle/>
          <a:p>
            <a:fld id="{367367EC-CB69-7F43-838C-8C634005BA32}" type="slidenum">
              <a:rPr lang="de-DE" smtClean="0"/>
              <a:t>9</a:t>
            </a:fld>
            <a:endParaRPr lang="de-DE"/>
          </a:p>
        </p:txBody>
      </p:sp>
      <p:sp>
        <p:nvSpPr>
          <p:cNvPr id="4" name="Fußzeilenplatzhalter 3"/>
          <p:cNvSpPr>
            <a:spLocks noGrp="1"/>
          </p:cNvSpPr>
          <p:nvPr>
            <p:ph type="ftr" sz="quarter" idx="14"/>
          </p:nvPr>
        </p:nvSpPr>
        <p:spPr/>
        <p:txBody>
          <a:bodyPr/>
          <a:lstStyle/>
          <a:p>
            <a:r>
              <a:rPr lang="de-DE" b="1" smtClean="0">
                <a:solidFill>
                  <a:schemeClr val="tx2"/>
                </a:solidFill>
              </a:rPr>
              <a:t>VdW Rheinland Westfalen – </a:t>
            </a:r>
            <a:r>
              <a:rPr lang="de-DE" b="1" smtClean="0">
                <a:solidFill>
                  <a:schemeClr val="accent1"/>
                </a:solidFill>
              </a:rPr>
              <a:t>Die Wohnungswirtschaft </a:t>
            </a:r>
            <a:r>
              <a:rPr lang="de-DE" b="1" smtClean="0">
                <a:solidFill>
                  <a:schemeClr val="accent2"/>
                </a:solidFill>
              </a:rPr>
              <a:t>im Westen</a:t>
            </a:r>
            <a:endParaRPr lang="de-DE" b="1" dirty="0">
              <a:solidFill>
                <a:schemeClr val="accent2"/>
              </a:solidFill>
            </a:endParaRPr>
          </a:p>
        </p:txBody>
      </p:sp>
      <p:sp>
        <p:nvSpPr>
          <p:cNvPr id="8" name="Rechteck 7"/>
          <p:cNvSpPr/>
          <p:nvPr/>
        </p:nvSpPr>
        <p:spPr>
          <a:xfrm>
            <a:off x="720207" y="1978597"/>
            <a:ext cx="11588749" cy="4154984"/>
          </a:xfrm>
          <a:prstGeom prst="rect">
            <a:avLst/>
          </a:prstGeom>
        </p:spPr>
        <p:txBody>
          <a:bodyPr wrap="square">
            <a:spAutoFit/>
          </a:bodyPr>
          <a:lstStyle/>
          <a:p>
            <a:pPr marL="457200" indent="-457200">
              <a:buFont typeface="Wingdings" panose="05000000000000000000" pitchFamily="2" charset="2"/>
              <a:buChar char="§"/>
              <a:defRPr/>
            </a:pPr>
            <a:endParaRPr lang="de-DE" sz="2400" dirty="0" smtClean="0"/>
          </a:p>
          <a:p>
            <a:pPr marL="457200" indent="-457200">
              <a:buFont typeface="Wingdings" panose="05000000000000000000" pitchFamily="2" charset="2"/>
              <a:buChar char="§"/>
              <a:defRPr/>
            </a:pPr>
            <a:endParaRPr lang="de-DE" sz="2400" dirty="0"/>
          </a:p>
          <a:p>
            <a:pPr>
              <a:defRPr/>
            </a:pPr>
            <a:endParaRPr lang="de-DE" sz="2400" dirty="0" smtClean="0"/>
          </a:p>
          <a:p>
            <a:pPr marL="457200" indent="-457200">
              <a:buFont typeface="Wingdings" panose="05000000000000000000" pitchFamily="2" charset="2"/>
              <a:buChar char="§"/>
              <a:defRPr/>
            </a:pPr>
            <a:endParaRPr lang="de-DE" sz="2400" dirty="0"/>
          </a:p>
          <a:p>
            <a:pPr marL="457200" indent="-457200">
              <a:buFont typeface="Wingdings" panose="05000000000000000000" pitchFamily="2" charset="2"/>
              <a:buChar char="§"/>
              <a:defRPr/>
            </a:pPr>
            <a:endParaRPr lang="de-DE" sz="2400" dirty="0" smtClean="0"/>
          </a:p>
          <a:p>
            <a:pPr marL="457200" indent="-457200">
              <a:buFont typeface="Wingdings" panose="05000000000000000000" pitchFamily="2" charset="2"/>
              <a:buChar char="§"/>
              <a:defRPr/>
            </a:pPr>
            <a:endParaRPr lang="de-DE" sz="2400" dirty="0" smtClean="0"/>
          </a:p>
          <a:p>
            <a:pPr>
              <a:defRPr/>
            </a:pPr>
            <a:endParaRPr lang="de-DE" sz="2400" dirty="0" smtClean="0"/>
          </a:p>
          <a:p>
            <a:pPr>
              <a:defRPr/>
            </a:pPr>
            <a:endParaRPr lang="de-DE" sz="2400" dirty="0"/>
          </a:p>
          <a:p>
            <a:pPr>
              <a:defRPr/>
            </a:pPr>
            <a:endParaRPr lang="de-DE" sz="2400" dirty="0" smtClean="0"/>
          </a:p>
          <a:p>
            <a:pPr marL="457200" indent="-457200">
              <a:buFont typeface="Wingdings" panose="05000000000000000000" pitchFamily="2" charset="2"/>
              <a:buChar char="§"/>
              <a:defRPr/>
            </a:pPr>
            <a:endParaRPr lang="de-DE" sz="2400" dirty="0" smtClean="0"/>
          </a:p>
          <a:p>
            <a:pPr>
              <a:defRPr/>
            </a:pPr>
            <a:endParaRPr lang="de-DE" sz="2400" dirty="0">
              <a:solidFill>
                <a:schemeClr val="bg1"/>
              </a:solidFill>
            </a:endParaRPr>
          </a:p>
        </p:txBody>
      </p:sp>
      <p:sp>
        <p:nvSpPr>
          <p:cNvPr id="5" name="Titel 4"/>
          <p:cNvSpPr>
            <a:spLocks noGrp="1"/>
          </p:cNvSpPr>
          <p:nvPr>
            <p:ph type="title"/>
          </p:nvPr>
        </p:nvSpPr>
        <p:spPr/>
        <p:txBody>
          <a:bodyPr/>
          <a:lstStyle/>
          <a:p>
            <a:r>
              <a:rPr lang="de-DE" dirty="0" smtClean="0"/>
              <a:t>Angebote der VdW-Wohnungswirtschaft</a:t>
            </a:r>
            <a:endParaRPr lang="de-DE" dirty="0"/>
          </a:p>
        </p:txBody>
      </p:sp>
      <p:sp>
        <p:nvSpPr>
          <p:cNvPr id="9" name="Abgerundetes Rechteck 8"/>
          <p:cNvSpPr/>
          <p:nvPr/>
        </p:nvSpPr>
        <p:spPr>
          <a:xfrm>
            <a:off x="720207" y="1978597"/>
            <a:ext cx="9678435" cy="1126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dirty="0"/>
              <a:t>Beratung bei der Gründung eines kommunalen, kreisorientierten Wohnungsunternehmens oder zur Bildung eines Zweckverbandes (auf freiwilliger Basis) mit Gründung eines Unternehmens (eigenwirtschaftlicher Betrieb) oder Gründung von Genossenschaften</a:t>
            </a:r>
          </a:p>
        </p:txBody>
      </p:sp>
      <p:sp>
        <p:nvSpPr>
          <p:cNvPr id="10" name="Abgerundetes Rechteck 9"/>
          <p:cNvSpPr/>
          <p:nvPr/>
        </p:nvSpPr>
        <p:spPr>
          <a:xfrm>
            <a:off x="720207" y="3327990"/>
            <a:ext cx="9806026" cy="135033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dirty="0"/>
              <a:t>Angebot von Dienstleistungs-Knowhow, insbesondere für den geförderten sozialen Wohnungsbau mit seinem eigenen Förder-/</a:t>
            </a:r>
            <a:r>
              <a:rPr lang="de-DE" dirty="0" smtClean="0"/>
              <a:t>Mietrecht</a:t>
            </a:r>
          </a:p>
          <a:p>
            <a:pPr>
              <a:defRPr/>
            </a:pPr>
            <a:r>
              <a:rPr lang="de-DE" dirty="0" smtClean="0"/>
              <a:t>Technische </a:t>
            </a:r>
            <a:r>
              <a:rPr lang="de-DE" dirty="0"/>
              <a:t>Leistungen: Planungsleistungen, Bauleitung, etc., </a:t>
            </a:r>
            <a:r>
              <a:rPr lang="de-DE" dirty="0" smtClean="0"/>
              <a:t>Instandhaltung</a:t>
            </a:r>
          </a:p>
          <a:p>
            <a:pPr>
              <a:defRPr/>
            </a:pPr>
            <a:r>
              <a:rPr lang="de-DE" dirty="0" smtClean="0"/>
              <a:t>Kaufmännische </a:t>
            </a:r>
            <a:r>
              <a:rPr lang="de-DE" dirty="0"/>
              <a:t>Leistungen: Bewirtschaftung der Wohnungen</a:t>
            </a:r>
          </a:p>
        </p:txBody>
      </p:sp>
      <p:sp>
        <p:nvSpPr>
          <p:cNvPr id="12" name="Abgerundetes Rechteck 11"/>
          <p:cNvSpPr/>
          <p:nvPr/>
        </p:nvSpPr>
        <p:spPr>
          <a:xfrm>
            <a:off x="720207" y="4970721"/>
            <a:ext cx="9806026" cy="60605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defRPr/>
            </a:pPr>
            <a:r>
              <a:rPr lang="de-DE" dirty="0">
                <a:solidFill>
                  <a:schemeClr val="bg1"/>
                </a:solidFill>
              </a:rPr>
              <a:t>Geschäftsbesorgung, z.B</a:t>
            </a:r>
            <a:r>
              <a:rPr lang="de-DE" dirty="0"/>
              <a:t>. </a:t>
            </a:r>
            <a:r>
              <a:rPr lang="de-DE" dirty="0">
                <a:solidFill>
                  <a:schemeClr val="bg1"/>
                </a:solidFill>
              </a:rPr>
              <a:t>beim Aufbau eines eigenen Unternehmens</a:t>
            </a:r>
          </a:p>
        </p:txBody>
      </p:sp>
      <p:sp>
        <p:nvSpPr>
          <p:cNvPr id="13" name="Abgerundetes Rechteck 12"/>
          <p:cNvSpPr/>
          <p:nvPr/>
        </p:nvSpPr>
        <p:spPr>
          <a:xfrm>
            <a:off x="720207" y="5720316"/>
            <a:ext cx="9806026" cy="30834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defRPr/>
            </a:pPr>
            <a:r>
              <a:rPr lang="de-DE" dirty="0"/>
              <a:t>Eigene Investitionstätigkeit  und Bewirtschaftung im Anlagevermögen</a:t>
            </a:r>
          </a:p>
        </p:txBody>
      </p:sp>
    </p:spTree>
    <p:extLst>
      <p:ext uri="{BB962C8B-B14F-4D97-AF65-F5344CB8AC3E}">
        <p14:creationId xmlns:p14="http://schemas.microsoft.com/office/powerpoint/2010/main" val="3596286774"/>
      </p:ext>
    </p:extLst>
  </p:cSld>
  <p:clrMapOvr>
    <a:masterClrMapping/>
  </p:clrMapOvr>
</p:sld>
</file>

<file path=ppt/theme/theme1.xml><?xml version="1.0" encoding="utf-8"?>
<a:theme xmlns:a="http://schemas.openxmlformats.org/drawingml/2006/main" name="VdW Rheinland Westfalen">
  <a:themeElements>
    <a:clrScheme name="Benutzerdefiniert 1">
      <a:dk1>
        <a:srgbClr val="000000"/>
      </a:dk1>
      <a:lt1>
        <a:srgbClr val="FFFFFF"/>
      </a:lt1>
      <a:dk2>
        <a:srgbClr val="44546A"/>
      </a:dk2>
      <a:lt2>
        <a:srgbClr val="E7E6E6"/>
      </a:lt2>
      <a:accent1>
        <a:srgbClr val="3A6178"/>
      </a:accent1>
      <a:accent2>
        <a:srgbClr val="82C346"/>
      </a:accent2>
      <a:accent3>
        <a:srgbClr val="64696E"/>
      </a:accent3>
      <a:accent4>
        <a:srgbClr val="C3D7F5"/>
      </a:accent4>
      <a:accent5>
        <a:srgbClr val="FFD633"/>
      </a:accent5>
      <a:accent6>
        <a:srgbClr val="B0B3B3"/>
      </a:accent6>
      <a:hlink>
        <a:srgbClr val="82C346"/>
      </a:hlink>
      <a:folHlink>
        <a:srgbClr val="F1AB60"/>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938</Words>
  <Application>Microsoft Office PowerPoint</Application>
  <PresentationFormat>Benutzerdefiniert</PresentationFormat>
  <Paragraphs>229</Paragraphs>
  <Slides>21</Slides>
  <Notes>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VdW Rheinland Westfalen</vt:lpstr>
      <vt:lpstr>Gründung kommunaler Wohnungsunternehmen – Chancen für die öffentliche Hand</vt:lpstr>
      <vt:lpstr>PowerPoint-Präsentation</vt:lpstr>
      <vt:lpstr> Die VdW-Wohnungswirtschaft</vt:lpstr>
      <vt:lpstr>PowerPoint-Präsentation</vt:lpstr>
      <vt:lpstr>Die VdW-Wohnungswirtschaft –  in Rheinland-Pfalz</vt:lpstr>
      <vt:lpstr>Strategische Alternativen </vt:lpstr>
      <vt:lpstr>Strategische Alternativen </vt:lpstr>
      <vt:lpstr>Strategische Alternativen </vt:lpstr>
      <vt:lpstr>Angebote der VdW-Wohnungswirtschaft</vt:lpstr>
      <vt:lpstr>Die Renaissance kommunalen Wohnungsbaus</vt:lpstr>
      <vt:lpstr>PowerPoint-Präsentation</vt:lpstr>
      <vt:lpstr>Der Wohnungsmarkt in unruhigen Gewässern...</vt:lpstr>
      <vt:lpstr>Entwicklung des Wohnungsmarktes und Quartiersentwicklung – Bedarf an preisgünstigem Wohnraum wächst </vt:lpstr>
      <vt:lpstr>Gründung einer kommunalen Wohnungsgesellschaft:  Analyse und strategische Alternativen</vt:lpstr>
      <vt:lpstr>Analysephase: Wesentliche Fragestellungen</vt:lpstr>
      <vt:lpstr>Entscheidungsphase:  Wesentliche Festlegungen</vt:lpstr>
      <vt:lpstr>Umsetzungsphase</vt:lpstr>
      <vt:lpstr>PowerPoint-Präsentation</vt:lpstr>
      <vt:lpstr>Erfolgsfaktoren der Gründung kommunaler Wohnungsunternehmen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Janina Kalsch</dc:creator>
  <cp:lastModifiedBy>Sinz, Roswitha</cp:lastModifiedBy>
  <cp:revision>65</cp:revision>
  <dcterms:created xsi:type="dcterms:W3CDTF">2019-04-03T10:14:33Z</dcterms:created>
  <dcterms:modified xsi:type="dcterms:W3CDTF">2019-09-15T11:05:18Z</dcterms:modified>
</cp:coreProperties>
</file>